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5" r:id="rId3"/>
  </p:sldMasterIdLst>
  <p:notesMasterIdLst>
    <p:notesMasterId r:id="rId26"/>
  </p:notesMasterIdLst>
  <p:sldIdLst>
    <p:sldId id="318" r:id="rId4"/>
    <p:sldId id="319" r:id="rId5"/>
    <p:sldId id="320" r:id="rId6"/>
    <p:sldId id="343" r:id="rId7"/>
    <p:sldId id="346" r:id="rId8"/>
    <p:sldId id="344" r:id="rId9"/>
    <p:sldId id="345" r:id="rId10"/>
    <p:sldId id="347" r:id="rId11"/>
    <p:sldId id="348" r:id="rId12"/>
    <p:sldId id="349" r:id="rId13"/>
    <p:sldId id="350" r:id="rId14"/>
    <p:sldId id="352" r:id="rId15"/>
    <p:sldId id="351" r:id="rId16"/>
    <p:sldId id="359" r:id="rId17"/>
    <p:sldId id="353" r:id="rId18"/>
    <p:sldId id="354" r:id="rId19"/>
    <p:sldId id="355" r:id="rId20"/>
    <p:sldId id="356" r:id="rId21"/>
    <p:sldId id="357" r:id="rId22"/>
    <p:sldId id="358" r:id="rId23"/>
    <p:sldId id="342" r:id="rId24"/>
    <p:sldId id="33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13" autoAdjust="0"/>
    <p:restoredTop sz="75168" autoAdjust="0"/>
  </p:normalViewPr>
  <p:slideViewPr>
    <p:cSldViewPr snapToGrid="0">
      <p:cViewPr varScale="1">
        <p:scale>
          <a:sx n="59" d="100"/>
          <a:sy n="59" d="100"/>
        </p:scale>
        <p:origin x="1647" y="3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3552" y="-4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4A323A-A39A-492A-A656-986F3C82F452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864146-7EC2-4E22-B47D-B12F0A0A7C6D}">
      <dgm:prSet phldrT="[Текст]"/>
      <dgm:spPr/>
      <dgm:t>
        <a:bodyPr/>
        <a:lstStyle/>
        <a:p>
          <a:r>
            <a:rPr lang="en-US" dirty="0"/>
            <a:t>Machine Learning</a:t>
          </a:r>
          <a:endParaRPr lang="ru-RU" dirty="0"/>
        </a:p>
      </dgm:t>
    </dgm:pt>
    <dgm:pt modelId="{2C28CD75-304B-485D-AE64-3DF5BD8BE7DD}" type="parTrans" cxnId="{CF5AC6AF-4A94-4DF5-91D2-8F874FF12472}">
      <dgm:prSet/>
      <dgm:spPr/>
      <dgm:t>
        <a:bodyPr/>
        <a:lstStyle/>
        <a:p>
          <a:endParaRPr lang="ru-RU"/>
        </a:p>
      </dgm:t>
    </dgm:pt>
    <dgm:pt modelId="{F28BBAD1-85B8-4489-ADDE-34E91F87A10F}" type="sibTrans" cxnId="{CF5AC6AF-4A94-4DF5-91D2-8F874FF12472}">
      <dgm:prSet/>
      <dgm:spPr/>
      <dgm:t>
        <a:bodyPr/>
        <a:lstStyle/>
        <a:p>
          <a:endParaRPr lang="ru-RU"/>
        </a:p>
      </dgm:t>
    </dgm:pt>
    <dgm:pt modelId="{86D458A1-73CB-45CF-BC51-CA35DD56D6FE}">
      <dgm:prSet phldrT="[Текст]"/>
      <dgm:spPr/>
      <dgm:t>
        <a:bodyPr/>
        <a:lstStyle/>
        <a:p>
          <a:r>
            <a:rPr lang="en-US" dirty="0"/>
            <a:t>Logic</a:t>
          </a:r>
          <a:endParaRPr lang="ru-RU" dirty="0"/>
        </a:p>
      </dgm:t>
    </dgm:pt>
    <dgm:pt modelId="{F8FFE09E-19CF-436C-9227-F4A4E9AA8653}" type="parTrans" cxnId="{0FD66D97-D945-4845-B6FF-26140D9C04E6}">
      <dgm:prSet/>
      <dgm:spPr/>
      <dgm:t>
        <a:bodyPr/>
        <a:lstStyle/>
        <a:p>
          <a:endParaRPr lang="ru-RU"/>
        </a:p>
      </dgm:t>
    </dgm:pt>
    <dgm:pt modelId="{4A0A1CAB-1119-479B-B2BE-67E013D80BCB}" type="sibTrans" cxnId="{0FD66D97-D945-4845-B6FF-26140D9C04E6}">
      <dgm:prSet/>
      <dgm:spPr/>
      <dgm:t>
        <a:bodyPr/>
        <a:lstStyle/>
        <a:p>
          <a:endParaRPr lang="ru-RU"/>
        </a:p>
      </dgm:t>
    </dgm:pt>
    <dgm:pt modelId="{E5621EE5-79E4-4187-822B-5E11B0C7F826}">
      <dgm:prSet phldrT="[Текст]"/>
      <dgm:spPr/>
      <dgm:t>
        <a:bodyPr/>
        <a:lstStyle/>
        <a:p>
          <a:r>
            <a:rPr lang="en-US" dirty="0"/>
            <a:t>Fuzzy Logic</a:t>
          </a:r>
          <a:endParaRPr lang="ru-RU" dirty="0"/>
        </a:p>
      </dgm:t>
    </dgm:pt>
    <dgm:pt modelId="{06FD00D5-6F13-4C0F-8290-FBEFFAC4F854}" type="parTrans" cxnId="{4FDA1D9B-6990-4821-BCB3-157CD973B5F0}">
      <dgm:prSet/>
      <dgm:spPr/>
      <dgm:t>
        <a:bodyPr/>
        <a:lstStyle/>
        <a:p>
          <a:endParaRPr lang="ru-RU"/>
        </a:p>
      </dgm:t>
    </dgm:pt>
    <dgm:pt modelId="{74F14A0F-91F2-499E-8016-D49C90F71702}" type="sibTrans" cxnId="{4FDA1D9B-6990-4821-BCB3-157CD973B5F0}">
      <dgm:prSet/>
      <dgm:spPr/>
      <dgm:t>
        <a:bodyPr/>
        <a:lstStyle/>
        <a:p>
          <a:endParaRPr lang="ru-RU"/>
        </a:p>
      </dgm:t>
    </dgm:pt>
    <dgm:pt modelId="{CEC1BA73-7794-49E3-AD4B-903DECF397D9}">
      <dgm:prSet phldrT="[Текст]"/>
      <dgm:spPr/>
      <dgm:t>
        <a:bodyPr/>
        <a:lstStyle/>
        <a:p>
          <a:r>
            <a:rPr lang="en-US" dirty="0"/>
            <a:t>Artificial neural networks</a:t>
          </a:r>
          <a:endParaRPr lang="ru-RU" dirty="0"/>
        </a:p>
      </dgm:t>
    </dgm:pt>
    <dgm:pt modelId="{A555391D-E1AD-42D8-A707-774A0B73F255}" type="parTrans" cxnId="{BA700BD9-66CC-4F44-A661-16062AC768C0}">
      <dgm:prSet/>
      <dgm:spPr/>
      <dgm:t>
        <a:bodyPr/>
        <a:lstStyle/>
        <a:p>
          <a:endParaRPr lang="ru-RU"/>
        </a:p>
      </dgm:t>
    </dgm:pt>
    <dgm:pt modelId="{4B61EBC9-8226-4FC3-B7D8-C074C226169D}" type="sibTrans" cxnId="{BA700BD9-66CC-4F44-A661-16062AC768C0}">
      <dgm:prSet/>
      <dgm:spPr/>
      <dgm:t>
        <a:bodyPr/>
        <a:lstStyle/>
        <a:p>
          <a:endParaRPr lang="ru-RU"/>
        </a:p>
      </dgm:t>
    </dgm:pt>
    <dgm:pt modelId="{688D0CCF-9A51-4111-8CDA-D439A5C07291}">
      <dgm:prSet phldrT="[Текст]"/>
      <dgm:spPr/>
      <dgm:t>
        <a:bodyPr/>
        <a:lstStyle/>
        <a:p>
          <a:r>
            <a:rPr lang="en-US" dirty="0"/>
            <a:t>Genetic Algorithm</a:t>
          </a:r>
          <a:endParaRPr lang="ru-RU" dirty="0"/>
        </a:p>
      </dgm:t>
    </dgm:pt>
    <dgm:pt modelId="{8034147F-9F6C-4AB0-9C6D-9E7528D2ED94}" type="parTrans" cxnId="{CF54B9B2-5881-4DA4-AC14-B7C39665E0DC}">
      <dgm:prSet/>
      <dgm:spPr/>
      <dgm:t>
        <a:bodyPr/>
        <a:lstStyle/>
        <a:p>
          <a:endParaRPr lang="ru-RU"/>
        </a:p>
      </dgm:t>
    </dgm:pt>
    <dgm:pt modelId="{03697434-DCF3-4BF1-90F4-80BE1AF36504}" type="sibTrans" cxnId="{CF54B9B2-5881-4DA4-AC14-B7C39665E0DC}">
      <dgm:prSet/>
      <dgm:spPr/>
      <dgm:t>
        <a:bodyPr/>
        <a:lstStyle/>
        <a:p>
          <a:endParaRPr lang="ru-RU"/>
        </a:p>
      </dgm:t>
    </dgm:pt>
    <dgm:pt modelId="{007C9B7D-5B8B-456E-9410-F9EE30C0662F}">
      <dgm:prSet/>
      <dgm:spPr/>
      <dgm:t>
        <a:bodyPr/>
        <a:lstStyle/>
        <a:p>
          <a:r>
            <a:rPr lang="en-US"/>
            <a:t>Knowledge Representation</a:t>
          </a:r>
          <a:endParaRPr lang="ru-RU"/>
        </a:p>
      </dgm:t>
    </dgm:pt>
    <dgm:pt modelId="{60EA6F19-9FEC-4664-A7C3-457ACDCD397F}" type="parTrans" cxnId="{B9F5C545-67F5-4EB2-B0D7-5E70938BE20B}">
      <dgm:prSet/>
      <dgm:spPr/>
      <dgm:t>
        <a:bodyPr/>
        <a:lstStyle/>
        <a:p>
          <a:endParaRPr lang="ru-RU"/>
        </a:p>
      </dgm:t>
    </dgm:pt>
    <dgm:pt modelId="{2CD05244-B3A3-4EDA-80D6-00264871C5A2}" type="sibTrans" cxnId="{B9F5C545-67F5-4EB2-B0D7-5E70938BE20B}">
      <dgm:prSet/>
      <dgm:spPr/>
      <dgm:t>
        <a:bodyPr/>
        <a:lstStyle/>
        <a:p>
          <a:endParaRPr lang="ru-RU"/>
        </a:p>
      </dgm:t>
    </dgm:pt>
    <dgm:pt modelId="{F920798D-B75F-40B7-B9C6-2CF46CD5F06F}">
      <dgm:prSet/>
      <dgm:spPr/>
      <dgm:t>
        <a:bodyPr/>
        <a:lstStyle/>
        <a:p>
          <a:r>
            <a:rPr lang="en-US" dirty="0"/>
            <a:t>Searching</a:t>
          </a:r>
          <a:endParaRPr lang="ru-RU" dirty="0"/>
        </a:p>
      </dgm:t>
    </dgm:pt>
    <dgm:pt modelId="{D010AA3F-DB65-4412-A0F1-E584E23A2D91}" type="parTrans" cxnId="{EFAA99CB-515E-4E5D-854D-497A19A4481B}">
      <dgm:prSet/>
      <dgm:spPr/>
      <dgm:t>
        <a:bodyPr/>
        <a:lstStyle/>
        <a:p>
          <a:endParaRPr lang="ru-RU"/>
        </a:p>
      </dgm:t>
    </dgm:pt>
    <dgm:pt modelId="{87449D44-9FF5-4204-B6F6-A3CBA5BE518B}" type="sibTrans" cxnId="{EFAA99CB-515E-4E5D-854D-497A19A4481B}">
      <dgm:prSet/>
      <dgm:spPr/>
      <dgm:t>
        <a:bodyPr/>
        <a:lstStyle/>
        <a:p>
          <a:endParaRPr lang="ru-RU"/>
        </a:p>
      </dgm:t>
    </dgm:pt>
    <dgm:pt modelId="{FB3C3A6B-DCBA-4D78-B594-715DA4F0DD56}" type="pres">
      <dgm:prSet presAssocID="{E54A323A-A39A-492A-A656-986F3C82F452}" presName="Name0" presStyleCnt="0">
        <dgm:presLayoutVars>
          <dgm:dir/>
          <dgm:resizeHandles/>
        </dgm:presLayoutVars>
      </dgm:prSet>
      <dgm:spPr/>
    </dgm:pt>
    <dgm:pt modelId="{F0737072-7EE9-471A-A430-7962881029D7}" type="pres">
      <dgm:prSet presAssocID="{8A864146-7EC2-4E22-B47D-B12F0A0A7C6D}" presName="compNode" presStyleCnt="0"/>
      <dgm:spPr/>
    </dgm:pt>
    <dgm:pt modelId="{E919A4A2-0BCC-47FB-A672-52C9CEB9D59B}" type="pres">
      <dgm:prSet presAssocID="{8A864146-7EC2-4E22-B47D-B12F0A0A7C6D}" presName="dummyConnPt" presStyleCnt="0"/>
      <dgm:spPr/>
    </dgm:pt>
    <dgm:pt modelId="{6EFB36FF-D1C3-4345-A749-AA2D84179CCF}" type="pres">
      <dgm:prSet presAssocID="{8A864146-7EC2-4E22-B47D-B12F0A0A7C6D}" presName="node" presStyleLbl="node1" presStyleIdx="0" presStyleCnt="7">
        <dgm:presLayoutVars>
          <dgm:bulletEnabled val="1"/>
        </dgm:presLayoutVars>
      </dgm:prSet>
      <dgm:spPr/>
    </dgm:pt>
    <dgm:pt modelId="{C634E7BB-A948-455C-AC05-F99CF468A47F}" type="pres">
      <dgm:prSet presAssocID="{F28BBAD1-85B8-4489-ADDE-34E91F87A10F}" presName="sibTrans" presStyleLbl="bgSibTrans2D1" presStyleIdx="0" presStyleCnt="6"/>
      <dgm:spPr/>
    </dgm:pt>
    <dgm:pt modelId="{EB752242-7573-48D1-90A2-BC6D8AE8AFC3}" type="pres">
      <dgm:prSet presAssocID="{86D458A1-73CB-45CF-BC51-CA35DD56D6FE}" presName="compNode" presStyleCnt="0"/>
      <dgm:spPr/>
    </dgm:pt>
    <dgm:pt modelId="{3BE61D26-82BB-42CE-8E6D-84D1CC5E5F38}" type="pres">
      <dgm:prSet presAssocID="{86D458A1-73CB-45CF-BC51-CA35DD56D6FE}" presName="dummyConnPt" presStyleCnt="0"/>
      <dgm:spPr/>
    </dgm:pt>
    <dgm:pt modelId="{FCE6A1B4-7678-45AF-BEA3-8EC338168FBF}" type="pres">
      <dgm:prSet presAssocID="{86D458A1-73CB-45CF-BC51-CA35DD56D6FE}" presName="node" presStyleLbl="node1" presStyleIdx="1" presStyleCnt="7">
        <dgm:presLayoutVars>
          <dgm:bulletEnabled val="1"/>
        </dgm:presLayoutVars>
      </dgm:prSet>
      <dgm:spPr/>
    </dgm:pt>
    <dgm:pt modelId="{9328002E-2B2C-4723-B4BF-8FADA49755BF}" type="pres">
      <dgm:prSet presAssocID="{4A0A1CAB-1119-479B-B2BE-67E013D80BCB}" presName="sibTrans" presStyleLbl="bgSibTrans2D1" presStyleIdx="1" presStyleCnt="6"/>
      <dgm:spPr/>
    </dgm:pt>
    <dgm:pt modelId="{3A355FD7-3179-48B8-9375-F72D4FC5C763}" type="pres">
      <dgm:prSet presAssocID="{E5621EE5-79E4-4187-822B-5E11B0C7F826}" presName="compNode" presStyleCnt="0"/>
      <dgm:spPr/>
    </dgm:pt>
    <dgm:pt modelId="{6526BCAA-BCB6-465B-A7D2-6C49FAA2C9AA}" type="pres">
      <dgm:prSet presAssocID="{E5621EE5-79E4-4187-822B-5E11B0C7F826}" presName="dummyConnPt" presStyleCnt="0"/>
      <dgm:spPr/>
    </dgm:pt>
    <dgm:pt modelId="{0C472C0E-A2CF-4764-943C-10D53EC31069}" type="pres">
      <dgm:prSet presAssocID="{E5621EE5-79E4-4187-822B-5E11B0C7F826}" presName="node" presStyleLbl="node1" presStyleIdx="2" presStyleCnt="7" custLinFactNeighborX="1223">
        <dgm:presLayoutVars>
          <dgm:bulletEnabled val="1"/>
        </dgm:presLayoutVars>
      </dgm:prSet>
      <dgm:spPr/>
    </dgm:pt>
    <dgm:pt modelId="{673CDF82-D006-4341-BC65-D6105EAA9222}" type="pres">
      <dgm:prSet presAssocID="{74F14A0F-91F2-499E-8016-D49C90F71702}" presName="sibTrans" presStyleLbl="bgSibTrans2D1" presStyleIdx="2" presStyleCnt="6"/>
      <dgm:spPr/>
    </dgm:pt>
    <dgm:pt modelId="{249A6983-DEF9-4EAF-B299-E29C33CF9237}" type="pres">
      <dgm:prSet presAssocID="{CEC1BA73-7794-49E3-AD4B-903DECF397D9}" presName="compNode" presStyleCnt="0"/>
      <dgm:spPr/>
    </dgm:pt>
    <dgm:pt modelId="{28682416-781C-4EAA-83C6-E64997F26F61}" type="pres">
      <dgm:prSet presAssocID="{CEC1BA73-7794-49E3-AD4B-903DECF397D9}" presName="dummyConnPt" presStyleCnt="0"/>
      <dgm:spPr/>
    </dgm:pt>
    <dgm:pt modelId="{B6575007-3161-49DD-8F5F-8001FF55D907}" type="pres">
      <dgm:prSet presAssocID="{CEC1BA73-7794-49E3-AD4B-903DECF397D9}" presName="node" presStyleLbl="node1" presStyleIdx="3" presStyleCnt="7">
        <dgm:presLayoutVars>
          <dgm:bulletEnabled val="1"/>
        </dgm:presLayoutVars>
      </dgm:prSet>
      <dgm:spPr/>
    </dgm:pt>
    <dgm:pt modelId="{026A037E-B6D1-4FC0-84B5-69E3E9BC38A2}" type="pres">
      <dgm:prSet presAssocID="{4B61EBC9-8226-4FC3-B7D8-C074C226169D}" presName="sibTrans" presStyleLbl="bgSibTrans2D1" presStyleIdx="3" presStyleCnt="6"/>
      <dgm:spPr/>
    </dgm:pt>
    <dgm:pt modelId="{48BC5423-A7D6-4D15-B846-524BA1A3E5A8}" type="pres">
      <dgm:prSet presAssocID="{688D0CCF-9A51-4111-8CDA-D439A5C07291}" presName="compNode" presStyleCnt="0"/>
      <dgm:spPr/>
    </dgm:pt>
    <dgm:pt modelId="{F45282F2-1562-4114-B5E3-95CD99D8C637}" type="pres">
      <dgm:prSet presAssocID="{688D0CCF-9A51-4111-8CDA-D439A5C07291}" presName="dummyConnPt" presStyleCnt="0"/>
      <dgm:spPr/>
    </dgm:pt>
    <dgm:pt modelId="{F52AEB34-60AB-41D3-85BF-3FA6F16C78BA}" type="pres">
      <dgm:prSet presAssocID="{688D0CCF-9A51-4111-8CDA-D439A5C07291}" presName="node" presStyleLbl="node1" presStyleIdx="4" presStyleCnt="7">
        <dgm:presLayoutVars>
          <dgm:bulletEnabled val="1"/>
        </dgm:presLayoutVars>
      </dgm:prSet>
      <dgm:spPr/>
    </dgm:pt>
    <dgm:pt modelId="{B1D576CC-8DB8-4B57-AC21-614662EF484D}" type="pres">
      <dgm:prSet presAssocID="{03697434-DCF3-4BF1-90F4-80BE1AF36504}" presName="sibTrans" presStyleLbl="bgSibTrans2D1" presStyleIdx="4" presStyleCnt="6"/>
      <dgm:spPr/>
    </dgm:pt>
    <dgm:pt modelId="{6FB2107D-A859-434B-A5C6-B88F605B8F93}" type="pres">
      <dgm:prSet presAssocID="{F920798D-B75F-40B7-B9C6-2CF46CD5F06F}" presName="compNode" presStyleCnt="0"/>
      <dgm:spPr/>
    </dgm:pt>
    <dgm:pt modelId="{8442F43F-B253-422B-A39A-622208E416C6}" type="pres">
      <dgm:prSet presAssocID="{F920798D-B75F-40B7-B9C6-2CF46CD5F06F}" presName="dummyConnPt" presStyleCnt="0"/>
      <dgm:spPr/>
    </dgm:pt>
    <dgm:pt modelId="{B315AC08-34CA-481C-8CE0-4187D626C030}" type="pres">
      <dgm:prSet presAssocID="{F920798D-B75F-40B7-B9C6-2CF46CD5F06F}" presName="node" presStyleLbl="node1" presStyleIdx="5" presStyleCnt="7">
        <dgm:presLayoutVars>
          <dgm:bulletEnabled val="1"/>
        </dgm:presLayoutVars>
      </dgm:prSet>
      <dgm:spPr/>
    </dgm:pt>
    <dgm:pt modelId="{E1B41E70-DA54-45C1-9A2F-A7F1BC5011BE}" type="pres">
      <dgm:prSet presAssocID="{87449D44-9FF5-4204-B6F6-A3CBA5BE518B}" presName="sibTrans" presStyleLbl="bgSibTrans2D1" presStyleIdx="5" presStyleCnt="6"/>
      <dgm:spPr/>
    </dgm:pt>
    <dgm:pt modelId="{FDBE40E9-7C27-4B83-B985-C67383AD2193}" type="pres">
      <dgm:prSet presAssocID="{007C9B7D-5B8B-456E-9410-F9EE30C0662F}" presName="compNode" presStyleCnt="0"/>
      <dgm:spPr/>
    </dgm:pt>
    <dgm:pt modelId="{683D6498-2979-4E35-8630-64572EA586EA}" type="pres">
      <dgm:prSet presAssocID="{007C9B7D-5B8B-456E-9410-F9EE30C0662F}" presName="dummyConnPt" presStyleCnt="0"/>
      <dgm:spPr/>
    </dgm:pt>
    <dgm:pt modelId="{29100169-8CDB-4352-B52E-D7E53D2720A8}" type="pres">
      <dgm:prSet presAssocID="{007C9B7D-5B8B-456E-9410-F9EE30C0662F}" presName="node" presStyleLbl="node1" presStyleIdx="6" presStyleCnt="7">
        <dgm:presLayoutVars>
          <dgm:bulletEnabled val="1"/>
        </dgm:presLayoutVars>
      </dgm:prSet>
      <dgm:spPr/>
    </dgm:pt>
  </dgm:ptLst>
  <dgm:cxnLst>
    <dgm:cxn modelId="{6292BF08-E794-4C11-9A10-4ED852E540BC}" type="presOf" srcId="{87449D44-9FF5-4204-B6F6-A3CBA5BE518B}" destId="{E1B41E70-DA54-45C1-9A2F-A7F1BC5011BE}" srcOrd="0" destOrd="0" presId="urn:microsoft.com/office/officeart/2005/8/layout/bProcess4"/>
    <dgm:cxn modelId="{0C3B9F19-87A1-48B3-B8C5-CB822B54C7A0}" type="presOf" srcId="{E5621EE5-79E4-4187-822B-5E11B0C7F826}" destId="{0C472C0E-A2CF-4764-943C-10D53EC31069}" srcOrd="0" destOrd="0" presId="urn:microsoft.com/office/officeart/2005/8/layout/bProcess4"/>
    <dgm:cxn modelId="{31433C25-E635-4ABA-8974-5B3745292A09}" type="presOf" srcId="{CEC1BA73-7794-49E3-AD4B-903DECF397D9}" destId="{B6575007-3161-49DD-8F5F-8001FF55D907}" srcOrd="0" destOrd="0" presId="urn:microsoft.com/office/officeart/2005/8/layout/bProcess4"/>
    <dgm:cxn modelId="{4E08F529-C248-4EB2-A200-355E471DFE78}" type="presOf" srcId="{F28BBAD1-85B8-4489-ADDE-34E91F87A10F}" destId="{C634E7BB-A948-455C-AC05-F99CF468A47F}" srcOrd="0" destOrd="0" presId="urn:microsoft.com/office/officeart/2005/8/layout/bProcess4"/>
    <dgm:cxn modelId="{38F4823D-8DAF-4C8D-BBD4-A9C7BB8C1F4A}" type="presOf" srcId="{E54A323A-A39A-492A-A656-986F3C82F452}" destId="{FB3C3A6B-DCBA-4D78-B594-715DA4F0DD56}" srcOrd="0" destOrd="0" presId="urn:microsoft.com/office/officeart/2005/8/layout/bProcess4"/>
    <dgm:cxn modelId="{0236F964-2847-4D03-931D-8B1CBB847DEA}" type="presOf" srcId="{03697434-DCF3-4BF1-90F4-80BE1AF36504}" destId="{B1D576CC-8DB8-4B57-AC21-614662EF484D}" srcOrd="0" destOrd="0" presId="urn:microsoft.com/office/officeart/2005/8/layout/bProcess4"/>
    <dgm:cxn modelId="{B9F5C545-67F5-4EB2-B0D7-5E70938BE20B}" srcId="{E54A323A-A39A-492A-A656-986F3C82F452}" destId="{007C9B7D-5B8B-456E-9410-F9EE30C0662F}" srcOrd="6" destOrd="0" parTransId="{60EA6F19-9FEC-4664-A7C3-457ACDCD397F}" sibTransId="{2CD05244-B3A3-4EDA-80D6-00264871C5A2}"/>
    <dgm:cxn modelId="{B13DCB6E-3238-4E25-820C-1069BEFBE921}" type="presOf" srcId="{F920798D-B75F-40B7-B9C6-2CF46CD5F06F}" destId="{B315AC08-34CA-481C-8CE0-4187D626C030}" srcOrd="0" destOrd="0" presId="urn:microsoft.com/office/officeart/2005/8/layout/bProcess4"/>
    <dgm:cxn modelId="{9EED5854-54FB-428B-AB76-30B862954922}" type="presOf" srcId="{8A864146-7EC2-4E22-B47D-B12F0A0A7C6D}" destId="{6EFB36FF-D1C3-4345-A749-AA2D84179CCF}" srcOrd="0" destOrd="0" presId="urn:microsoft.com/office/officeart/2005/8/layout/bProcess4"/>
    <dgm:cxn modelId="{0FD66D97-D945-4845-B6FF-26140D9C04E6}" srcId="{E54A323A-A39A-492A-A656-986F3C82F452}" destId="{86D458A1-73CB-45CF-BC51-CA35DD56D6FE}" srcOrd="1" destOrd="0" parTransId="{F8FFE09E-19CF-436C-9227-F4A4E9AA8653}" sibTransId="{4A0A1CAB-1119-479B-B2BE-67E013D80BCB}"/>
    <dgm:cxn modelId="{4FDA1D9B-6990-4821-BCB3-157CD973B5F0}" srcId="{E54A323A-A39A-492A-A656-986F3C82F452}" destId="{E5621EE5-79E4-4187-822B-5E11B0C7F826}" srcOrd="2" destOrd="0" parTransId="{06FD00D5-6F13-4C0F-8290-FBEFFAC4F854}" sibTransId="{74F14A0F-91F2-499E-8016-D49C90F71702}"/>
    <dgm:cxn modelId="{21F021AF-0A78-4BF7-A221-E8A937F678E3}" type="presOf" srcId="{86D458A1-73CB-45CF-BC51-CA35DD56D6FE}" destId="{FCE6A1B4-7678-45AF-BEA3-8EC338168FBF}" srcOrd="0" destOrd="0" presId="urn:microsoft.com/office/officeart/2005/8/layout/bProcess4"/>
    <dgm:cxn modelId="{CF5AC6AF-4A94-4DF5-91D2-8F874FF12472}" srcId="{E54A323A-A39A-492A-A656-986F3C82F452}" destId="{8A864146-7EC2-4E22-B47D-B12F0A0A7C6D}" srcOrd="0" destOrd="0" parTransId="{2C28CD75-304B-485D-AE64-3DF5BD8BE7DD}" sibTransId="{F28BBAD1-85B8-4489-ADDE-34E91F87A10F}"/>
    <dgm:cxn modelId="{B866FBAF-E160-4315-8300-46D1DD7C04F5}" type="presOf" srcId="{688D0CCF-9A51-4111-8CDA-D439A5C07291}" destId="{F52AEB34-60AB-41D3-85BF-3FA6F16C78BA}" srcOrd="0" destOrd="0" presId="urn:microsoft.com/office/officeart/2005/8/layout/bProcess4"/>
    <dgm:cxn modelId="{CF54B9B2-5881-4DA4-AC14-B7C39665E0DC}" srcId="{E54A323A-A39A-492A-A656-986F3C82F452}" destId="{688D0CCF-9A51-4111-8CDA-D439A5C07291}" srcOrd="4" destOrd="0" parTransId="{8034147F-9F6C-4AB0-9C6D-9E7528D2ED94}" sibTransId="{03697434-DCF3-4BF1-90F4-80BE1AF36504}"/>
    <dgm:cxn modelId="{CE3241C8-3CDD-4953-8DC6-15353B91530B}" type="presOf" srcId="{4A0A1CAB-1119-479B-B2BE-67E013D80BCB}" destId="{9328002E-2B2C-4723-B4BF-8FADA49755BF}" srcOrd="0" destOrd="0" presId="urn:microsoft.com/office/officeart/2005/8/layout/bProcess4"/>
    <dgm:cxn modelId="{EFAA99CB-515E-4E5D-854D-497A19A4481B}" srcId="{E54A323A-A39A-492A-A656-986F3C82F452}" destId="{F920798D-B75F-40B7-B9C6-2CF46CD5F06F}" srcOrd="5" destOrd="0" parTransId="{D010AA3F-DB65-4412-A0F1-E584E23A2D91}" sibTransId="{87449D44-9FF5-4204-B6F6-A3CBA5BE518B}"/>
    <dgm:cxn modelId="{BA700BD9-66CC-4F44-A661-16062AC768C0}" srcId="{E54A323A-A39A-492A-A656-986F3C82F452}" destId="{CEC1BA73-7794-49E3-AD4B-903DECF397D9}" srcOrd="3" destOrd="0" parTransId="{A555391D-E1AD-42D8-A707-774A0B73F255}" sibTransId="{4B61EBC9-8226-4FC3-B7D8-C074C226169D}"/>
    <dgm:cxn modelId="{6195FCD9-02A1-4667-9ED8-ED466E543625}" type="presOf" srcId="{007C9B7D-5B8B-456E-9410-F9EE30C0662F}" destId="{29100169-8CDB-4352-B52E-D7E53D2720A8}" srcOrd="0" destOrd="0" presId="urn:microsoft.com/office/officeart/2005/8/layout/bProcess4"/>
    <dgm:cxn modelId="{952FD8E2-723B-43A7-A008-F5491D98DD70}" type="presOf" srcId="{4B61EBC9-8226-4FC3-B7D8-C074C226169D}" destId="{026A037E-B6D1-4FC0-84B5-69E3E9BC38A2}" srcOrd="0" destOrd="0" presId="urn:microsoft.com/office/officeart/2005/8/layout/bProcess4"/>
    <dgm:cxn modelId="{A55FB0E5-8593-444E-B1B5-DA6F781E7FFE}" type="presOf" srcId="{74F14A0F-91F2-499E-8016-D49C90F71702}" destId="{673CDF82-D006-4341-BC65-D6105EAA9222}" srcOrd="0" destOrd="0" presId="urn:microsoft.com/office/officeart/2005/8/layout/bProcess4"/>
    <dgm:cxn modelId="{497569CE-2F1D-4098-9ED6-8C154F9C687D}" type="presParOf" srcId="{FB3C3A6B-DCBA-4D78-B594-715DA4F0DD56}" destId="{F0737072-7EE9-471A-A430-7962881029D7}" srcOrd="0" destOrd="0" presId="urn:microsoft.com/office/officeart/2005/8/layout/bProcess4"/>
    <dgm:cxn modelId="{45B7DC7A-1B3F-44F3-9E2A-9C38095BA3FF}" type="presParOf" srcId="{F0737072-7EE9-471A-A430-7962881029D7}" destId="{E919A4A2-0BCC-47FB-A672-52C9CEB9D59B}" srcOrd="0" destOrd="0" presId="urn:microsoft.com/office/officeart/2005/8/layout/bProcess4"/>
    <dgm:cxn modelId="{1131D5D9-6ADB-4FDB-B2AA-F108884563B5}" type="presParOf" srcId="{F0737072-7EE9-471A-A430-7962881029D7}" destId="{6EFB36FF-D1C3-4345-A749-AA2D84179CCF}" srcOrd="1" destOrd="0" presId="urn:microsoft.com/office/officeart/2005/8/layout/bProcess4"/>
    <dgm:cxn modelId="{B16917AD-ECF6-4F36-AC19-19FE015C8DAE}" type="presParOf" srcId="{FB3C3A6B-DCBA-4D78-B594-715DA4F0DD56}" destId="{C634E7BB-A948-455C-AC05-F99CF468A47F}" srcOrd="1" destOrd="0" presId="urn:microsoft.com/office/officeart/2005/8/layout/bProcess4"/>
    <dgm:cxn modelId="{1FDBB777-FA53-4D27-B6E9-7DB20C0FD920}" type="presParOf" srcId="{FB3C3A6B-DCBA-4D78-B594-715DA4F0DD56}" destId="{EB752242-7573-48D1-90A2-BC6D8AE8AFC3}" srcOrd="2" destOrd="0" presId="urn:microsoft.com/office/officeart/2005/8/layout/bProcess4"/>
    <dgm:cxn modelId="{C72B0026-4268-4400-A54F-06689C8DEFBA}" type="presParOf" srcId="{EB752242-7573-48D1-90A2-BC6D8AE8AFC3}" destId="{3BE61D26-82BB-42CE-8E6D-84D1CC5E5F38}" srcOrd="0" destOrd="0" presId="urn:microsoft.com/office/officeart/2005/8/layout/bProcess4"/>
    <dgm:cxn modelId="{C8281C8C-047A-43F5-A8B7-6A6B8C4886A7}" type="presParOf" srcId="{EB752242-7573-48D1-90A2-BC6D8AE8AFC3}" destId="{FCE6A1B4-7678-45AF-BEA3-8EC338168FBF}" srcOrd="1" destOrd="0" presId="urn:microsoft.com/office/officeart/2005/8/layout/bProcess4"/>
    <dgm:cxn modelId="{153EBF85-6E91-4FED-96B0-BC3A37047BB9}" type="presParOf" srcId="{FB3C3A6B-DCBA-4D78-B594-715DA4F0DD56}" destId="{9328002E-2B2C-4723-B4BF-8FADA49755BF}" srcOrd="3" destOrd="0" presId="urn:microsoft.com/office/officeart/2005/8/layout/bProcess4"/>
    <dgm:cxn modelId="{931BA07F-22A7-4F24-9176-B4F9F9254A16}" type="presParOf" srcId="{FB3C3A6B-DCBA-4D78-B594-715DA4F0DD56}" destId="{3A355FD7-3179-48B8-9375-F72D4FC5C763}" srcOrd="4" destOrd="0" presId="urn:microsoft.com/office/officeart/2005/8/layout/bProcess4"/>
    <dgm:cxn modelId="{C6100A60-33D1-4AFF-9D3C-0EFE9B41BEBD}" type="presParOf" srcId="{3A355FD7-3179-48B8-9375-F72D4FC5C763}" destId="{6526BCAA-BCB6-465B-A7D2-6C49FAA2C9AA}" srcOrd="0" destOrd="0" presId="urn:microsoft.com/office/officeart/2005/8/layout/bProcess4"/>
    <dgm:cxn modelId="{70259029-2CB5-48B9-8900-2E0AE7292CB7}" type="presParOf" srcId="{3A355FD7-3179-48B8-9375-F72D4FC5C763}" destId="{0C472C0E-A2CF-4764-943C-10D53EC31069}" srcOrd="1" destOrd="0" presId="urn:microsoft.com/office/officeart/2005/8/layout/bProcess4"/>
    <dgm:cxn modelId="{42A07C8E-C811-4E89-83EF-5952100B8365}" type="presParOf" srcId="{FB3C3A6B-DCBA-4D78-B594-715DA4F0DD56}" destId="{673CDF82-D006-4341-BC65-D6105EAA9222}" srcOrd="5" destOrd="0" presId="urn:microsoft.com/office/officeart/2005/8/layout/bProcess4"/>
    <dgm:cxn modelId="{2B112ADD-7B19-40C6-BD34-D082BA62BA8A}" type="presParOf" srcId="{FB3C3A6B-DCBA-4D78-B594-715DA4F0DD56}" destId="{249A6983-DEF9-4EAF-B299-E29C33CF9237}" srcOrd="6" destOrd="0" presId="urn:microsoft.com/office/officeart/2005/8/layout/bProcess4"/>
    <dgm:cxn modelId="{FD008AA5-DFA8-410D-8187-B79EB0639531}" type="presParOf" srcId="{249A6983-DEF9-4EAF-B299-E29C33CF9237}" destId="{28682416-781C-4EAA-83C6-E64997F26F61}" srcOrd="0" destOrd="0" presId="urn:microsoft.com/office/officeart/2005/8/layout/bProcess4"/>
    <dgm:cxn modelId="{4EA5D3B8-42AB-4EF7-9806-C7BCEADAF5D6}" type="presParOf" srcId="{249A6983-DEF9-4EAF-B299-E29C33CF9237}" destId="{B6575007-3161-49DD-8F5F-8001FF55D907}" srcOrd="1" destOrd="0" presId="urn:microsoft.com/office/officeart/2005/8/layout/bProcess4"/>
    <dgm:cxn modelId="{CA7ACFD8-E144-4793-9D05-55536CE95AC6}" type="presParOf" srcId="{FB3C3A6B-DCBA-4D78-B594-715DA4F0DD56}" destId="{026A037E-B6D1-4FC0-84B5-69E3E9BC38A2}" srcOrd="7" destOrd="0" presId="urn:microsoft.com/office/officeart/2005/8/layout/bProcess4"/>
    <dgm:cxn modelId="{F6D249FE-7552-4F6A-A7E7-0194F53D2062}" type="presParOf" srcId="{FB3C3A6B-DCBA-4D78-B594-715DA4F0DD56}" destId="{48BC5423-A7D6-4D15-B846-524BA1A3E5A8}" srcOrd="8" destOrd="0" presId="urn:microsoft.com/office/officeart/2005/8/layout/bProcess4"/>
    <dgm:cxn modelId="{677516B6-1EAD-43D5-AC73-F19B6FEE73B7}" type="presParOf" srcId="{48BC5423-A7D6-4D15-B846-524BA1A3E5A8}" destId="{F45282F2-1562-4114-B5E3-95CD99D8C637}" srcOrd="0" destOrd="0" presId="urn:microsoft.com/office/officeart/2005/8/layout/bProcess4"/>
    <dgm:cxn modelId="{4A68100B-CB14-4BCF-9AE6-EA9B1C1DEB60}" type="presParOf" srcId="{48BC5423-A7D6-4D15-B846-524BA1A3E5A8}" destId="{F52AEB34-60AB-41D3-85BF-3FA6F16C78BA}" srcOrd="1" destOrd="0" presId="urn:microsoft.com/office/officeart/2005/8/layout/bProcess4"/>
    <dgm:cxn modelId="{1A5B827D-4E9C-4DA0-A32D-F10A67D926F6}" type="presParOf" srcId="{FB3C3A6B-DCBA-4D78-B594-715DA4F0DD56}" destId="{B1D576CC-8DB8-4B57-AC21-614662EF484D}" srcOrd="9" destOrd="0" presId="urn:microsoft.com/office/officeart/2005/8/layout/bProcess4"/>
    <dgm:cxn modelId="{C67EB6C5-B50F-4ECB-AE80-92D1ABC8CFB7}" type="presParOf" srcId="{FB3C3A6B-DCBA-4D78-B594-715DA4F0DD56}" destId="{6FB2107D-A859-434B-A5C6-B88F605B8F93}" srcOrd="10" destOrd="0" presId="urn:microsoft.com/office/officeart/2005/8/layout/bProcess4"/>
    <dgm:cxn modelId="{89489F75-64F7-477C-B7D2-E28F82EB0B16}" type="presParOf" srcId="{6FB2107D-A859-434B-A5C6-B88F605B8F93}" destId="{8442F43F-B253-422B-A39A-622208E416C6}" srcOrd="0" destOrd="0" presId="urn:microsoft.com/office/officeart/2005/8/layout/bProcess4"/>
    <dgm:cxn modelId="{574D4534-C481-4DB4-B12F-30121FF0105F}" type="presParOf" srcId="{6FB2107D-A859-434B-A5C6-B88F605B8F93}" destId="{B315AC08-34CA-481C-8CE0-4187D626C030}" srcOrd="1" destOrd="0" presId="urn:microsoft.com/office/officeart/2005/8/layout/bProcess4"/>
    <dgm:cxn modelId="{86BA0DA5-E85C-4715-A4A4-6895D0F7B32C}" type="presParOf" srcId="{FB3C3A6B-DCBA-4D78-B594-715DA4F0DD56}" destId="{E1B41E70-DA54-45C1-9A2F-A7F1BC5011BE}" srcOrd="11" destOrd="0" presId="urn:microsoft.com/office/officeart/2005/8/layout/bProcess4"/>
    <dgm:cxn modelId="{56AE8C5A-1221-4927-AF09-FD793A093B28}" type="presParOf" srcId="{FB3C3A6B-DCBA-4D78-B594-715DA4F0DD56}" destId="{FDBE40E9-7C27-4B83-B985-C67383AD2193}" srcOrd="12" destOrd="0" presId="urn:microsoft.com/office/officeart/2005/8/layout/bProcess4"/>
    <dgm:cxn modelId="{27B55B71-7A5B-431D-920F-50DDEFEE043F}" type="presParOf" srcId="{FDBE40E9-7C27-4B83-B985-C67383AD2193}" destId="{683D6498-2979-4E35-8630-64572EA586EA}" srcOrd="0" destOrd="0" presId="urn:microsoft.com/office/officeart/2005/8/layout/bProcess4"/>
    <dgm:cxn modelId="{26049D99-D148-486B-9442-61598C0291B7}" type="presParOf" srcId="{FDBE40E9-7C27-4B83-B985-C67383AD2193}" destId="{29100169-8CDB-4352-B52E-D7E53D2720A8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4E7BB-A948-455C-AC05-F99CF468A47F}">
      <dsp:nvSpPr>
        <dsp:cNvPr id="0" name=""/>
        <dsp:cNvSpPr/>
      </dsp:nvSpPr>
      <dsp:spPr>
        <a:xfrm rot="5400000">
          <a:off x="778906" y="1131354"/>
          <a:ext cx="1772359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FB36FF-D1C3-4345-A749-AA2D84179CCF}">
      <dsp:nvSpPr>
        <dsp:cNvPr id="0" name=""/>
        <dsp:cNvSpPr/>
      </dsp:nvSpPr>
      <dsp:spPr>
        <a:xfrm>
          <a:off x="1186534" y="103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Machine Learning</a:t>
          </a:r>
          <a:endParaRPr lang="ru-RU" sz="2600" kern="1200" dirty="0"/>
        </a:p>
      </dsp:txBody>
      <dsp:txXfrm>
        <a:off x="1228244" y="41813"/>
        <a:ext cx="2290027" cy="1340648"/>
      </dsp:txXfrm>
    </dsp:sp>
    <dsp:sp modelId="{9328002E-2B2C-4723-B4BF-8FADA49755BF}">
      <dsp:nvSpPr>
        <dsp:cNvPr id="0" name=""/>
        <dsp:cNvSpPr/>
      </dsp:nvSpPr>
      <dsp:spPr>
        <a:xfrm rot="5351299">
          <a:off x="789468" y="2913370"/>
          <a:ext cx="1776400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6A1B4-7678-45AF-BEA3-8EC338168FBF}">
      <dsp:nvSpPr>
        <dsp:cNvPr id="0" name=""/>
        <dsp:cNvSpPr/>
      </dsp:nvSpPr>
      <dsp:spPr>
        <a:xfrm>
          <a:off x="1186534" y="1780189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Logic</a:t>
          </a:r>
          <a:endParaRPr lang="ru-RU" sz="2600" kern="1200" dirty="0"/>
        </a:p>
      </dsp:txBody>
      <dsp:txXfrm>
        <a:off x="1228244" y="1821899"/>
        <a:ext cx="2290027" cy="1340648"/>
      </dsp:txXfrm>
    </dsp:sp>
    <dsp:sp modelId="{673CDF82-D006-4341-BC65-D6105EAA9222}">
      <dsp:nvSpPr>
        <dsp:cNvPr id="0" name=""/>
        <dsp:cNvSpPr/>
      </dsp:nvSpPr>
      <dsp:spPr>
        <a:xfrm>
          <a:off x="1697976" y="3801482"/>
          <a:ext cx="3119931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472C0E-A2CF-4764-943C-10D53EC31069}">
      <dsp:nvSpPr>
        <dsp:cNvPr id="0" name=""/>
        <dsp:cNvSpPr/>
      </dsp:nvSpPr>
      <dsp:spPr>
        <a:xfrm>
          <a:off x="1215561" y="3560274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Fuzzy Logic</a:t>
          </a:r>
          <a:endParaRPr lang="ru-RU" sz="2600" kern="1200" dirty="0"/>
        </a:p>
      </dsp:txBody>
      <dsp:txXfrm>
        <a:off x="1257271" y="3601984"/>
        <a:ext cx="2290027" cy="1340648"/>
      </dsp:txXfrm>
    </dsp:sp>
    <dsp:sp modelId="{026A037E-B6D1-4FC0-84B5-69E3E9BC38A2}">
      <dsp:nvSpPr>
        <dsp:cNvPr id="0" name=""/>
        <dsp:cNvSpPr/>
      </dsp:nvSpPr>
      <dsp:spPr>
        <a:xfrm rot="16200000">
          <a:off x="3935591" y="2911439"/>
          <a:ext cx="1772359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575007-3161-49DD-8F5F-8001FF55D907}">
      <dsp:nvSpPr>
        <dsp:cNvPr id="0" name=""/>
        <dsp:cNvSpPr/>
      </dsp:nvSpPr>
      <dsp:spPr>
        <a:xfrm>
          <a:off x="4343219" y="3560274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Artificial neural networks</a:t>
          </a:r>
          <a:endParaRPr lang="ru-RU" sz="2600" kern="1200" dirty="0"/>
        </a:p>
      </dsp:txBody>
      <dsp:txXfrm>
        <a:off x="4384929" y="3601984"/>
        <a:ext cx="2290027" cy="1340648"/>
      </dsp:txXfrm>
    </dsp:sp>
    <dsp:sp modelId="{B1D576CC-8DB8-4B57-AC21-614662EF484D}">
      <dsp:nvSpPr>
        <dsp:cNvPr id="0" name=""/>
        <dsp:cNvSpPr/>
      </dsp:nvSpPr>
      <dsp:spPr>
        <a:xfrm rot="16200000">
          <a:off x="3935591" y="1131354"/>
          <a:ext cx="1772359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2AEB34-60AB-41D3-85BF-3FA6F16C78BA}">
      <dsp:nvSpPr>
        <dsp:cNvPr id="0" name=""/>
        <dsp:cNvSpPr/>
      </dsp:nvSpPr>
      <dsp:spPr>
        <a:xfrm>
          <a:off x="4343219" y="1780189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Genetic Algorithm</a:t>
          </a:r>
          <a:endParaRPr lang="ru-RU" sz="2600" kern="1200" dirty="0"/>
        </a:p>
      </dsp:txBody>
      <dsp:txXfrm>
        <a:off x="4384929" y="1821899"/>
        <a:ext cx="2290027" cy="1340648"/>
      </dsp:txXfrm>
    </dsp:sp>
    <dsp:sp modelId="{E1B41E70-DA54-45C1-9A2F-A7F1BC5011BE}">
      <dsp:nvSpPr>
        <dsp:cNvPr id="0" name=""/>
        <dsp:cNvSpPr/>
      </dsp:nvSpPr>
      <dsp:spPr>
        <a:xfrm>
          <a:off x="4825634" y="241311"/>
          <a:ext cx="3148959" cy="21361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15AC08-34CA-481C-8CE0-4187D626C030}">
      <dsp:nvSpPr>
        <dsp:cNvPr id="0" name=""/>
        <dsp:cNvSpPr/>
      </dsp:nvSpPr>
      <dsp:spPr>
        <a:xfrm>
          <a:off x="4343219" y="103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Searching</a:t>
          </a:r>
          <a:endParaRPr lang="ru-RU" sz="2600" kern="1200" dirty="0"/>
        </a:p>
      </dsp:txBody>
      <dsp:txXfrm>
        <a:off x="4384929" y="41813"/>
        <a:ext cx="2290027" cy="1340648"/>
      </dsp:txXfrm>
    </dsp:sp>
    <dsp:sp modelId="{29100169-8CDB-4352-B52E-D7E53D2720A8}">
      <dsp:nvSpPr>
        <dsp:cNvPr id="0" name=""/>
        <dsp:cNvSpPr/>
      </dsp:nvSpPr>
      <dsp:spPr>
        <a:xfrm>
          <a:off x="7499904" y="103"/>
          <a:ext cx="2373447" cy="14240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Knowledge Representation</a:t>
          </a:r>
          <a:endParaRPr lang="ru-RU" sz="2600" kern="1200"/>
        </a:p>
      </dsp:txBody>
      <dsp:txXfrm>
        <a:off x="7541614" y="41813"/>
        <a:ext cx="2290027" cy="1340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4ECF0-BC62-4327-8293-2EA0443F8D0F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204D9-EAE2-4F35-AFEB-5316CEB5C2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/>
          <p:cNvSpPr txBox="1">
            <a:spLocks noGrp="1"/>
          </p:cNvSpPr>
          <p:nvPr>
            <p:ph type="body" idx="1"/>
          </p:nvPr>
        </p:nvSpPr>
        <p:spPr>
          <a:xfrm>
            <a:off x="1151875" y="3079575"/>
            <a:ext cx="9215100" cy="29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" name="Google Shape;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8413" y="357188"/>
            <a:ext cx="4321175" cy="2432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01BC7-49A9-86C7-AAB4-2053296FD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04F8C9-9A23-F3FC-696B-753D44957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89758E-428B-0360-3F40-B575D0C46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b="1" dirty="0"/>
              <a:t>Машинное обучение</a:t>
            </a:r>
          </a:p>
          <a:p>
            <a:pPr algn="l" rtl="0"/>
            <a:r>
              <a:rPr lang="en-US" dirty="0"/>
              <a:t>Это одна из самых популярных областей искусственного интеллекта. Основная концепция этой области заключается в создании</a:t>
            </a:r>
          </a:p>
          <a:p>
            <a:pPr algn="l" rtl="0"/>
            <a:r>
              <a:rPr lang="en-US" dirty="0"/>
              <a:t>Машинное обучение на основе данных аналогично тому, как человек может учиться на собственном опыте.</a:t>
            </a:r>
          </a:p>
          <a:p>
            <a:pPr algn="l" rtl="0"/>
            <a:r>
              <a:rPr lang="en-US" dirty="0"/>
              <a:t>содержит модели обучения, на основе которых можно делать прогнозы относительно неизвестных данных.</a:t>
            </a:r>
          </a:p>
          <a:p>
            <a:pPr algn="l" rtl="0"/>
            <a:r>
              <a:rPr lang="en-US" dirty="0"/>
              <a:t>данные.</a:t>
            </a:r>
          </a:p>
          <a:p>
            <a:pPr algn="l" rtl="0"/>
            <a:r>
              <a:rPr lang="en-US" b="1" dirty="0"/>
              <a:t>Логика</a:t>
            </a:r>
          </a:p>
          <a:p>
            <a:pPr algn="l" rtl="0"/>
            <a:r>
              <a:rPr lang="en-US" dirty="0"/>
              <a:t>Это еще одна важная область исследований, в которой математическая логика используется для выполнения...</a:t>
            </a:r>
          </a:p>
          <a:p>
            <a:pPr algn="l" rtl="0"/>
            <a:r>
              <a:rPr lang="en-US" dirty="0"/>
              <a:t>компьютерные программы. Они содержат правила и факты для выполнения сопоставления шаблонов, семантического анализа.</a:t>
            </a:r>
          </a:p>
          <a:p>
            <a:pPr algn="l" rtl="0"/>
            <a:r>
              <a:rPr lang="en-US" dirty="0"/>
              <a:t>анализ и т. д.</a:t>
            </a:r>
          </a:p>
          <a:p>
            <a:pPr algn="l" rtl="0"/>
            <a:r>
              <a:rPr lang="en-US" b="1" dirty="0"/>
              <a:t>Нечеткая логика</a:t>
            </a:r>
          </a:p>
          <a:p>
            <a:pPr algn="l" rtl="0"/>
            <a:r>
              <a:rPr lang="en-US" b="0" i="0" dirty="0">
                <a:solidFill>
                  <a:srgbClr val="333333"/>
                </a:solidFill>
                <a:effectLst/>
                <a:latin typeface="YS Text"/>
              </a:rPr>
              <a:t>Нечеткая логика — это форма многозначной логики.</a:t>
            </a:r>
            <a:r>
              <a:rPr lang="en-US" b="1" i="0" dirty="0">
                <a:solidFill>
                  <a:srgbClr val="333333"/>
                </a:solidFill>
                <a:effectLst/>
                <a:latin typeface="YS Text"/>
              </a:rPr>
              <a:t>логика</a:t>
            </a:r>
            <a:r>
              <a:rPr lang="en-US" b="0" i="0" dirty="0">
                <a:solidFill>
                  <a:srgbClr val="333333"/>
                </a:solidFill>
                <a:effectLst/>
                <a:latin typeface="YS Text"/>
              </a:rPr>
              <a:t>В этом случае истинность переменных может принимать любое действительное число от 0 до 1. Он используется для обработки понятия частичной истинности, где истинность может варьироваться от полностью истинной до полностью ложной.</a:t>
            </a:r>
            <a:endParaRPr lang="en-US" dirty="0"/>
          </a:p>
          <a:p>
            <a:pPr algn="l" rtl="0"/>
            <a:r>
              <a:rPr lang="en-US" b="1" dirty="0"/>
              <a:t>Идет поиск</a:t>
            </a:r>
          </a:p>
          <a:p>
            <a:pPr algn="l" rtl="0"/>
            <a:r>
              <a:rPr lang="en-US" dirty="0"/>
              <a:t>Эта область исследований в основном используется в таких играх, как шахматы и крестики-нолики. Алгоритмы поиска дают</a:t>
            </a:r>
          </a:p>
          <a:p>
            <a:pPr algn="l" rtl="0"/>
            <a:r>
              <a:rPr lang="en-US" dirty="0"/>
              <a:t>Оптимальное решение после поиска во всем пространстве поиска.</a:t>
            </a:r>
          </a:p>
          <a:p>
            <a:pPr algn="l" rtl="0"/>
            <a:r>
              <a:rPr lang="en-US" b="1" dirty="0"/>
              <a:t>Искусственные нейронные сети</a:t>
            </a:r>
          </a:p>
          <a:p>
            <a:pPr algn="l" rtl="0"/>
            <a:r>
              <a:rPr lang="en-US" dirty="0"/>
              <a:t>Это сеть эффективных вычислительных систем, центральная тема которой заимствована.</a:t>
            </a:r>
          </a:p>
          <a:p>
            <a:pPr algn="l" rtl="0"/>
            <a:r>
              <a:rPr lang="en-US" dirty="0"/>
              <a:t>По аналогии с биологическими нейронными сетями, искусственные нейронные сети могут использоваться в робототехнике и обработке речи.</a:t>
            </a:r>
          </a:p>
          <a:p>
            <a:pPr algn="l" rtl="0"/>
            <a:r>
              <a:rPr lang="en-US" dirty="0"/>
              <a:t>распознавание, обработка речи и т. д.</a:t>
            </a:r>
          </a:p>
          <a:p>
            <a:pPr algn="l" rtl="0"/>
            <a:r>
              <a:rPr lang="en-US" b="1" dirty="0"/>
              <a:t>Генетический алгоритм</a:t>
            </a:r>
          </a:p>
          <a:p>
            <a:pPr algn="l" rtl="0"/>
            <a:r>
              <a:rPr lang="en-US" dirty="0"/>
              <a:t>Генетические алгоритмы помогают решать задачи с помощью нескольких программ.</a:t>
            </a:r>
          </a:p>
          <a:p>
            <a:pPr algn="l" rtl="0"/>
            <a:r>
              <a:rPr lang="en-US" dirty="0"/>
              <a:t>Результат будет определяться путем отбора наиболее приспособленных.</a:t>
            </a:r>
          </a:p>
          <a:p>
            <a:pPr algn="l" rtl="0"/>
            <a:r>
              <a:rPr lang="en-US" b="1" dirty="0"/>
              <a:t>Представление знаний</a:t>
            </a:r>
          </a:p>
          <a:p>
            <a:pPr algn="l" rtl="0"/>
            <a:r>
              <a:rPr lang="en-US" dirty="0"/>
              <a:t>Это область исследования, с помощью которой мы можем представить факты таким образом, чтобы</a:t>
            </a:r>
          </a:p>
          <a:p>
            <a:pPr algn="l" rtl="0"/>
            <a:r>
              <a:rPr lang="en-US" dirty="0"/>
              <a:t>Чем понятнее машине знание, тем эффективнее оно используется.</a:t>
            </a:r>
          </a:p>
          <a:p>
            <a:pPr algn="l" rtl="0"/>
            <a:r>
              <a:rPr lang="en-US" dirty="0"/>
              <a:t>чем больше представлено, тем интеллектуальнее будет система.</a:t>
            </a:r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ED960-A47E-5DB7-7E02-AB9A945F8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344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3D5B6-3425-48CE-4E59-751CEE30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496BC7-FD3D-01A0-7E04-83F6305A24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7E3A7E-8442-DE72-50DB-9EABE2574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F3B94-06FD-7D86-53F6-C646C7D4EC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5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F270B-59CA-2E3A-828D-7E734AEBD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F11A63-AFE7-973A-D315-AFB78548A5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5F028E-DBA5-693B-858F-A06D36B53F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FBD37-9D45-49B2-B464-1F563D3E97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644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FA97C-8A96-9F4D-6A61-28D697B10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92B675-4F2A-3092-6AD0-F241565676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7A465C-FF58-F209-4B6F-8391CC4BD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C1A08-A2B5-9F47-CDF4-B509C11EAF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004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5039-4EF5-8EB4-37EF-541A5597F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6BB089-5909-04D8-6021-97AF814B8F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AB4030-C2EE-15F6-F6C9-D5BF64A02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932F9C-3452-A3E4-3E43-728B3C2B70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71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B55EC-324F-40A6-2E9B-0FC4D179C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9301D6-CB06-47DA-1B06-446C6590D4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824FCC-21B1-3A87-999D-44F2DB50D6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3C08B-7195-E270-9C40-30AE6F655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344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0C93-A2B2-62B9-200A-BFFD74286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C66E66-3739-7383-5BFF-97523492D2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D1E2AF-5E7D-D303-628C-D9193AC5F9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BB2F44-2FDE-5168-9989-2116B166B2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58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850D5-2FCA-A6DC-0BCB-4036B4C5A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931B4C-4470-99EA-A365-F44C1F16F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F2C47-D35C-E648-53E4-DC3523CDC9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C033A-8645-306A-B537-32817600ED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877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0DC56-1BAA-D248-0D33-05999FFA1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E875A5-EAAD-E9D8-4B58-50F8268457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9B267-40B6-5915-A612-01A31F2422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199CB-9EDC-FE0D-7638-800A082D6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0848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0010D-494E-E30D-31F9-AEE7621A5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3F4374-8CF1-DB5C-C1A9-DF20DE3CC1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ED5A01-DCB2-46E3-E8CD-B3E357055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86E58-43DB-859F-CBD3-071812C4E3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755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C92FF-EE98-C237-8890-8DFB208B0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A62AED-6E0A-C5A9-92EA-5035B8E14E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4D94C9-BD7B-C77A-90BA-02D5F5671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6A825D-5F30-7CA2-09C7-9BEB0E4078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4976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0D450-0DEC-E8C2-24C1-DD4EC227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7C285E-06A9-5C31-6A9F-99ABA86A6B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CB1808-069B-E769-6DF8-1D0CCA5238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2692B-C91B-6BFF-68E1-4065DB1719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A204D9-EAE2-4F35-AFEB-5316CEB5C21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5813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b="0" i="0" dirty="0">
                <a:solidFill>
                  <a:srgbClr val="002033"/>
                </a:solidFill>
                <a:effectLst/>
                <a:latin typeface="-apple-system"/>
              </a:rPr>
              <a:t>Сегодня мы изучили следующие понятия.</a:t>
            </a:r>
            <a:endParaRPr lang="ru-RU" b="0" i="0" dirty="0">
              <a:solidFill>
                <a:srgbClr val="002033"/>
              </a:solidFill>
              <a:effectLst/>
              <a:latin typeface="-apple-system"/>
            </a:endParaRPr>
          </a:p>
          <a:p>
            <a:pPr algn="l" rtl="0"/>
            <a:endParaRPr lang="ru-RU" dirty="0"/>
          </a:p>
          <a:p>
            <a:pPr algn="l" rtl="0"/>
            <a:r>
              <a:rPr lang="en-US" dirty="0"/>
              <a:t>На следующей лекции мы повторим эти понятия. Вам следует в нескольких словах объяснить их значение. Всем понятно?</a:t>
            </a:r>
            <a:endParaRPr lang="ru-RU" dirty="0"/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CF010-2ACF-4686-45ED-780CFAE2A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CEB7A8-D5C1-0602-CA2E-E55B36906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400764-89FC-749A-A57F-05DB02000D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Способность системы к вычислениям, рассуждениям, восприятию взаимосвязей и аналогий, обучению.</a:t>
            </a:r>
          </a:p>
          <a:p>
            <a:pPr algn="l" rtl="0"/>
            <a:r>
              <a:rPr lang="en-US" dirty="0"/>
              <a:t>на основе опыта, хранить и извлекать информацию из памяти, решать проблемы.</a:t>
            </a:r>
          </a:p>
          <a:p>
            <a:pPr algn="l" rtl="0"/>
            <a:r>
              <a:rPr lang="en-US" dirty="0"/>
              <a:t>понимать сложные идеи, свободно использовать естественный язык, классифицировать, обобщать и адаптироваться.</a:t>
            </a:r>
          </a:p>
          <a:p>
            <a:pPr algn="l" rtl="0"/>
            <a:r>
              <a:rPr lang="en-US" dirty="0"/>
              <a:t>новые ситуации.</a:t>
            </a:r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B082B-9056-D819-B97B-41A30B2F8A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74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6D707-14C5-589D-ECF1-0A52CA782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70FB8F-1CCD-4410-3ACA-E2AE9C0E3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EBEDC-0338-3B74-52EF-927B098875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4A9B8-AC1E-F6F2-A613-42328534DF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19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B8DFA-1181-763D-E244-3380ECDAE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86AA0B-59E2-0FC9-EA1B-D4732BA0A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64338C-FF43-E86D-5994-694A98576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Интеллект неосязаем. Он состоит из:</a:t>
            </a:r>
          </a:p>
          <a:p>
            <a:pPr algn="l" rtl="0"/>
            <a:r>
              <a:rPr lang="en-US" dirty="0"/>
              <a:t> Рассуждение</a:t>
            </a:r>
          </a:p>
          <a:p>
            <a:pPr algn="l" rtl="0"/>
            <a:r>
              <a:rPr lang="en-US" dirty="0"/>
              <a:t> Обучение</a:t>
            </a:r>
          </a:p>
          <a:p>
            <a:pPr algn="l" rtl="0"/>
            <a:r>
              <a:rPr lang="en-US" dirty="0"/>
              <a:t> Решение проблем</a:t>
            </a:r>
          </a:p>
          <a:p>
            <a:pPr algn="l" rtl="0"/>
            <a:r>
              <a:rPr lang="en-US" dirty="0"/>
              <a:t> Восприятие</a:t>
            </a:r>
          </a:p>
          <a:p>
            <a:pPr algn="l" rtl="0"/>
            <a:r>
              <a:rPr lang="en-US" dirty="0"/>
              <a:t> Лингвистический интеллект</a:t>
            </a: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1C5D2B-B507-548D-D6E1-D24AD5107E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452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B2C58-488F-CAE3-17FF-2A042680F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5ACAC9-E862-8791-D9B3-83BA52681E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568339-5B4A-5270-C472-1D6800048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3333E-CF26-F37F-0FCC-13CCDCEB59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547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AB085-AC67-D88F-D1CC-98C95133C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247CA3-9640-D6FF-C2E2-7E1545ABB3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3EC2D8-9579-D2A6-B362-02624C577F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1A671-BF8D-B623-2408-5B29E704A2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864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0149B-C944-56CD-AA8A-1D8E34FD4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EDF448-FDA9-F019-3212-B6507BE39E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F7CFF5-6503-F0D7-64F1-CE27678A3F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11D20-2413-DA09-6D9D-7007D4048B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02A204D9-EAE2-4F35-AFEB-5316CEB5C21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38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E40-0079-4623-A8D2-ED64CC8CC1AB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E8B23-79E3-43FB-9FF5-CA9F85B05C7A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7A6E7-50D7-4888-81C3-9A3D3C08136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obj">
  <p:cSld name="Blank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/>
          <p:nvPr/>
        </p:nvSpPr>
        <p:spPr>
          <a:xfrm>
            <a:off x="6712675" y="0"/>
            <a:ext cx="5481023" cy="6854642"/>
          </a:xfrm>
          <a:custGeom>
            <a:avLst/>
            <a:gdLst/>
            <a:ahLst/>
            <a:cxnLst/>
            <a:rect l="l" t="t" r="r" b="b"/>
            <a:pathLst>
              <a:path w="5178425" h="6480175" extrusionOk="0">
                <a:moveTo>
                  <a:pt x="5177917" y="0"/>
                </a:moveTo>
                <a:lnTo>
                  <a:pt x="0" y="0"/>
                </a:lnTo>
                <a:lnTo>
                  <a:pt x="2043137" y="6479997"/>
                </a:lnTo>
                <a:lnTo>
                  <a:pt x="5177917" y="6479997"/>
                </a:lnTo>
                <a:lnTo>
                  <a:pt x="5177917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Google Shape;14;p7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8E68888-6DAE-40B1-ACC3-616DF3300757}" type="datetime1">
              <a:rPr lang="ru-RU" smtClean="0"/>
              <a:t>26.01.2026</a:t>
            </a:fld>
            <a:endParaRPr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9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F36EFE1-3F68-408B-8CA0-59F6ED696B78}" type="datetime1">
              <a:rPr lang="ru-RU" smtClean="0"/>
              <a:t>26.01.2026</a:t>
            </a:fld>
            <a:endParaRPr dirty="0"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609935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282341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4" name="Google Shape;34;p10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55770CB4-A034-44FD-A52D-AB7E48FA20CB}" type="datetime1">
              <a:rPr lang="ru-RU" smtClean="0"/>
              <a:t>26.01.2026</a:t>
            </a:fld>
            <a:endParaRPr dirty="0"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11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B02C8FFF-FCBE-42F7-B966-53572C2C2B31}" type="datetime1">
              <a:rPr lang="ru-RU" smtClean="0"/>
              <a:t>26.01.2026</a:t>
            </a:fld>
            <a:endParaRPr dirty="0"/>
          </a:p>
        </p:txBody>
      </p:sp>
      <p:sp>
        <p:nvSpPr>
          <p:cNvPr id="40" name="Google Shape;40;p11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EAABD-E9A1-F029-092E-6060A763F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9D5A81-4942-C445-F8A6-73B0672A8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B57EC-A39F-324D-4727-327215853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E40-0079-4623-A8D2-ED64CC8CC1AB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02E276-4522-0B71-0CCE-053E514A1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FC790-37CA-15F7-F043-AACA308CE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159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FEF35-44F0-438D-D029-105F45DC8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2E9D3-B9B0-3AEC-3C47-31735AE7F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F08DA-96E1-E14E-6E4F-60A815F2C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FE19-64E9-491E-A351-E3D6814C0857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75E7A-B8B8-2AA8-1E38-A2C51A26E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66D82-7D15-E789-D010-7B9E6E2B0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10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207CB-6982-C9DF-2F91-CE275EC57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5D8D5-4E2E-EB76-A11A-D52AE5CC3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845B8-0F61-676E-85E3-DEF9E9983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D480-C43D-405C-BAAE-B6B07BBFF3D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C8087-35B3-BDAA-0EB7-0F8E1CE52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195005-F28A-03D9-CE8A-247BDE22C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14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EE5B2-7ABF-C50B-83C9-C5854FCA5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B83FB-1639-DE25-1E2D-01F94DA7F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E72530-1F01-F0FB-008E-96DE5C918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F9FC09-FA3E-81A9-3B4E-D04672C9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7A6C-7F6C-4017-97FD-DBEF4A7698B5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FE525-878A-C70B-D996-1A80A03D0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CF622-2417-66DE-B741-5A3828F02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2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FE19-64E9-491E-A351-E3D6814C0857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8538-0A3D-EE06-E281-F1FCB316E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0BFB7-72E0-CAEE-8541-4C6610F6C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356A79-D87F-6274-D3A1-BE3DC921A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2918DA-81C8-94EA-0DCF-213A09334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66F4E3-3F6F-4CDC-43F1-63326B8C48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601804-DC8A-27EE-3C49-163FF7942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D17B-2189-4687-B551-35F7E5AB3F4C}" type="datetime1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B2D059-0F2F-A467-6C87-3C94CF42A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B86107-D381-CABF-D317-13AAF7941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1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5E6EE-1C83-EEAA-E175-AC09B11F8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A100B7-8535-458E-5A8B-44501710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F35-3664-4FC5-B7C5-F2E1E670CCA9}" type="datetime1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56FEF-CC15-AF03-E20A-728D6FE47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EDD3F-613D-DCB4-AA57-0A294C9F5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13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B9A04D-F3C1-2822-4399-C0E337A12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6061-F91C-4C42-898A-7EC5F3DBDA11}" type="datetime1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70C616-4D31-3E2B-FF35-8D8EE979B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CD752-0559-5B65-BA5A-7F3F271A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50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86CA1-2F8A-D1CD-A0D7-7EB65FC98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9A4F4-1BEA-79FA-BDD8-4B9BFC9BD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2D975-0582-1F2F-6C7B-F9BA6D020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3A59FE-5E19-8CAB-BEC6-79066FF4D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8478-337B-4BCE-9FFF-60C7B0D48ECC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EB5AFC-E1DB-8C9B-4F74-56E30089A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96573-3B33-C484-1030-3E00B290F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727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56E2B-3168-AD75-B7CC-778806B2A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74FA99-8203-EFC5-5B70-27752C8D57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0FFBA-111F-E0D9-9C33-29110BEB3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53CFC-E0F3-011B-B992-AD5011837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2DD7-8A3B-423E-B43A-14E80FA8EB4A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080FB-EA82-0D59-E331-680E399B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9B07F-5D18-652E-45B6-E8C8578E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348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A724D-4120-EFFB-0F38-00752F2F4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513B07-0F70-B2A8-2E7E-992444EAA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60B20-7083-C0AA-B3E4-3A1921E2C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E8B23-79E3-43FB-9FF5-CA9F85B05C7A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105D2-7B9E-2604-F09F-996E54554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23F29-85D4-1A57-A633-6E86F4F20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3181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96C27C-BD26-256A-AC3C-423292A4DD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88C34-E78E-1680-06FE-188B5CE220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A35E8-9B2D-E39E-DC75-9240D8ED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7A6E7-50D7-4888-81C3-9A3D3C08136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EA251-C2E6-B13F-63F1-795EC03C7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F7FC6-549B-CD3E-F143-4ABF89EB4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6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D480-C43D-405C-BAAE-B6B07BBFF3D1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7A6C-7F6C-4017-97FD-DBEF4A7698B5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D17B-2189-4687-B551-35F7E5AB3F4C}" type="datetime1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F35-3664-4FC5-B7C5-F2E1E670CCA9}" type="datetime1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6061-F91C-4C42-898A-7EC5F3DBDA11}" type="datetime1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8478-337B-4BCE-9FFF-60C7B0D48ECC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2DD7-8A3B-423E-B43A-14E80FA8EB4A}" type="datetime1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8DE-1CD6-45CF-B587-7F928EA63F60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/>
          <p:nvPr/>
        </p:nvSpPr>
        <p:spPr>
          <a:xfrm>
            <a:off x="0" y="0"/>
            <a:ext cx="9037135" cy="6854642"/>
          </a:xfrm>
          <a:custGeom>
            <a:avLst/>
            <a:gdLst/>
            <a:ahLst/>
            <a:cxnLst/>
            <a:rect l="l" t="t" r="r" b="b"/>
            <a:pathLst>
              <a:path w="8538210" h="6480175" extrusionOk="0">
                <a:moveTo>
                  <a:pt x="6495084" y="0"/>
                </a:moveTo>
                <a:lnTo>
                  <a:pt x="0" y="0"/>
                </a:lnTo>
                <a:lnTo>
                  <a:pt x="0" y="6479997"/>
                </a:lnTo>
                <a:lnTo>
                  <a:pt x="8538210" y="6479997"/>
                </a:lnTo>
                <a:lnTo>
                  <a:pt x="6495084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Google Shape;7;p6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 dirty="0"/>
          </a:p>
        </p:txBody>
      </p:sp>
      <p:sp>
        <p:nvSpPr>
          <p:cNvPr id="10" name="Google Shape;10;p6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C6BB3936-6FCE-466A-8A0C-D70B5A5CB83E}" type="datetime1">
              <a:rPr lang="ru-RU" smtClean="0"/>
              <a:t>26.01.2026</a:t>
            </a:fld>
            <a:endParaRPr dirty="0"/>
          </a:p>
        </p:txBody>
      </p:sp>
      <p:sp>
        <p:nvSpPr>
          <p:cNvPr id="11" name="Google Shape;11;p6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2CBB04-EB6D-CCB2-6AFC-C4120668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EB1FB-5D73-EB25-AF9C-75758D5B2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0C66C-E376-61F2-8CE1-3668769BAA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8DE-1CD6-45CF-B587-7F928EA63F60}" type="datetime1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2B365-B17D-5721-9518-E076036AA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117D1-1619-F2A5-30FF-4993A31F4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5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uMaxArt FS Collection Orange0010 | Flickr - Photo Sharing!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252" y="1545738"/>
            <a:ext cx="2802370" cy="2802370"/>
          </a:xfrm>
          <a:prstGeom prst="rect">
            <a:avLst/>
          </a:prstGeom>
        </p:spPr>
      </p:pic>
      <p:sp>
        <p:nvSpPr>
          <p:cNvPr id="64" name="Google Shape;64;p3"/>
          <p:cNvSpPr/>
          <p:nvPr/>
        </p:nvSpPr>
        <p:spPr>
          <a:xfrm>
            <a:off x="3731" y="6260165"/>
            <a:ext cx="7221386" cy="406375"/>
          </a:xfrm>
          <a:custGeom>
            <a:avLst/>
            <a:gdLst/>
            <a:ahLst/>
            <a:cxnLst/>
            <a:rect l="l" t="t" r="r" b="b"/>
            <a:pathLst>
              <a:path w="6826884" h="384175" extrusionOk="0">
                <a:moveTo>
                  <a:pt x="0" y="383578"/>
                </a:moveTo>
                <a:lnTo>
                  <a:pt x="6826796" y="383578"/>
                </a:lnTo>
                <a:lnTo>
                  <a:pt x="6826796" y="0"/>
                </a:lnTo>
                <a:lnTo>
                  <a:pt x="0" y="0"/>
                </a:lnTo>
                <a:lnTo>
                  <a:pt x="0" y="383578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 defTabSz="967105" rtl="0">
              <a:buClr>
                <a:srgbClr val="000000"/>
              </a:buClr>
            </a:pPr>
            <a:endParaRPr sz="1905" kern="0" dirty="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0968" y="321995"/>
            <a:ext cx="9078997" cy="48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335" algn="l" defTabSz="967105" rtl="0">
              <a:buClr>
                <a:srgbClr val="000000"/>
              </a:buClr>
            </a:pPr>
            <a:r>
              <a:rPr lang="ru-RU" sz="2540" b="1" kern="0" err="1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Arial" panose="020B0604020202020204"/>
              </a:rPr>
              <a:t>Курс</a:t>
            </a:r>
            <a:r>
              <a:rPr lang="ru-RU" sz="2540" b="1" kern="0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Arial" panose="020B0604020202020204"/>
              </a:rPr>
              <a:t>:</a:t>
            </a:r>
            <a:r>
              <a:rPr lang="ru-RU" sz="2540" b="1" kern="0">
                <a:solidFill>
                  <a:srgbClr val="000000"/>
                </a:solidFill>
                <a:latin typeface="Calibri" panose="020F0502020204030204"/>
                <a:ea typeface="Open Sans" panose="020B0606030504020204"/>
                <a:cs typeface="Open Sans" panose="020B0606030504020204"/>
                <a:sym typeface="Open Sans" panose="020B0606030504020204"/>
              </a:rPr>
              <a:t> Методы и алгоритмы машинного обучения</a:t>
            </a:r>
            <a:endParaRPr lang="en-US" sz="2540" b="1" kern="0" dirty="0">
              <a:solidFill>
                <a:srgbClr val="000000"/>
              </a:solidFill>
              <a:latin typeface="Calibri" panose="020F0502020204030204"/>
              <a:ea typeface="Open Sans" panose="020B0606030504020204"/>
              <a:cs typeface="Open Sans" panose="020B0606030504020204"/>
              <a:sym typeface="Open Sans" panose="020B0606030504020204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11178172" y="6300421"/>
            <a:ext cx="518791" cy="32586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7105" rtl="0">
              <a:buClr>
                <a:srgbClr val="000000"/>
              </a:buClr>
            </a:pPr>
            <a:endParaRPr lang="ru-RU" sz="1480" kern="0">
              <a:solidFill>
                <a:srgbClr val="FFFFFF"/>
              </a:solidFill>
              <a:latin typeface="Arial" panose="020B0604020202020204"/>
              <a:sym typeface="Arial" panose="020B0604020202020204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8781435" y="6377940"/>
            <a:ext cx="2803988" cy="293029"/>
          </a:xfrm>
        </p:spPr>
        <p:txBody>
          <a:bodyPr/>
          <a:lstStyle/>
          <a:p>
            <a:pPr algn="l" defTabSz="967105" rtl="0">
              <a:buClr>
                <a:srgbClr val="000000"/>
              </a:buClr>
            </a:pPr>
            <a:fld id="{00000000-1234-1234-1234-123412341234}" type="slidenum">
              <a:rPr lang="en-US" kern="0">
                <a:solidFill>
                  <a:srgbClr val="FFFFFF"/>
                </a:solidFill>
              </a:rPr>
              <a:t>1</a:t>
            </a:fld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75951" y="3153643"/>
            <a:ext cx="10469029" cy="2045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67105" rtl="0">
              <a:buClr>
                <a:srgbClr val="000000"/>
              </a:buClr>
            </a:pPr>
            <a:r>
              <a:rPr lang="ru-RU" altLang="ru-RU" sz="4230" ker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Лекция</a:t>
            </a:r>
            <a:r>
              <a:rPr lang="en-US" altLang="ru-RU" sz="4230" ker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altLang="ru-RU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1:</a:t>
            </a:r>
            <a:r>
              <a:rPr lang="ru-RU" altLang="en-US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   </a:t>
            </a:r>
          </a:p>
          <a:p>
            <a:pPr algn="l" defTabSz="967105" rtl="0">
              <a:buClr>
                <a:srgbClr val="000000"/>
              </a:buClr>
            </a:pPr>
            <a:r>
              <a:rPr lang="en-US" altLang="en-US" sz="4230" kern="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/>
                <a:cs typeface="Arial" panose="020B0604020202020204"/>
                <a:sym typeface="Arial" panose="020B0604020202020204"/>
              </a:rPr>
              <a:t>Основные понятия искусственного интеллекта (ИИ)</a:t>
            </a:r>
            <a:endParaRPr lang="ru-RU" altLang="en-US" sz="4230" kern="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7437" y="256844"/>
            <a:ext cx="1019526" cy="10820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FFD7C-F447-1A3E-E0C2-EB9654103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E3DBA0-F5D0-11E1-131B-DB322C213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56E7905A-DFAD-D0EE-4AF4-C3668359F0D2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BEE8EC-D5CB-2A3A-B204-24726B7CC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10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6D6A78-2021-FBAD-36F7-CD8282D6D485}"/>
              </a:ext>
            </a:extLst>
          </p:cNvPr>
          <p:cNvSpPr txBox="1"/>
          <p:nvPr/>
        </p:nvSpPr>
        <p:spPr>
          <a:xfrm>
            <a:off x="3091543" y="6968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Различные области исследований в рамках искусственного интеллекта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E21F6E18-071C-9603-2F19-5B980BECFA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7143202"/>
              </p:ext>
            </p:extLst>
          </p:nvPr>
        </p:nvGraphicFramePr>
        <p:xfrm>
          <a:off x="609600" y="1153886"/>
          <a:ext cx="11059886" cy="4984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EE3486-CC96-3A9F-0276-C75F9A8FFC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61943" y="2979057"/>
            <a:ext cx="4403273" cy="293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28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E2FC2-E38C-0FF0-0A0D-E785B7BE9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A142F05-AAFA-0DEF-C9E6-84BB35FCA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6779D582-4911-85A0-DAD8-F9F47F85764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2917D37-3EF0-23F8-066E-A9A3FEB74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11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7665AD-184A-E4C6-0AD0-23FA16FF9F14}"/>
              </a:ext>
            </a:extLst>
          </p:cNvPr>
          <p:cNvSpPr txBox="1"/>
          <p:nvPr/>
        </p:nvSpPr>
        <p:spPr>
          <a:xfrm>
            <a:off x="580570" y="0"/>
            <a:ext cx="6059715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/>
            <a:r>
              <a:rPr 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Вопрос 2</a:t>
            </a:r>
            <a:r>
              <a:rPr lang="en-US" alt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:</a:t>
            </a:r>
            <a:r>
              <a:rPr lang="ru-RU" alt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   </a:t>
            </a:r>
            <a:r>
              <a:rPr lang="en-US" sz="3200">
                <a:solidFill>
                  <a:schemeClr val="accent6">
                    <a:lumMod val="75000"/>
                  </a:schemeClr>
                </a:solidFill>
              </a:rPr>
              <a:t>Применение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ИИ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CAB6AA-F59C-0561-16FB-10EDA5AC36C8}"/>
              </a:ext>
            </a:extLst>
          </p:cNvPr>
          <p:cNvSpPr txBox="1"/>
          <p:nvPr/>
        </p:nvSpPr>
        <p:spPr>
          <a:xfrm>
            <a:off x="580570" y="363915"/>
            <a:ext cx="11400972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Игры</a:t>
            </a:r>
          </a:p>
          <a:p>
            <a:pPr algn="l" rtl="0"/>
            <a:r>
              <a:rPr lang="en-US" sz="2000" dirty="0"/>
              <a:t>Искусственный интеллект играет решающую роль в стратегических играх, таких как шахматы, покер, крестики-нолики и т. д., где машина может просчитывать большое количество возможных позиций на основе эвристических знаний.</a:t>
            </a:r>
          </a:p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Обработка естественного языка</a:t>
            </a:r>
          </a:p>
          <a:p>
            <a:pPr algn="l" rtl="0"/>
            <a:r>
              <a:rPr lang="en-US" sz="2000" dirty="0"/>
              <a:t>Возможно взаимодействовать с компьютером, который понимает естественный язык, на котором говорят люди.</a:t>
            </a:r>
          </a:p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Экспертные системы</a:t>
            </a:r>
          </a:p>
          <a:p>
            <a:pPr algn="l" rtl="0"/>
            <a:r>
              <a:rPr lang="en-US" sz="2000" dirty="0"/>
              <a:t>Существуют приложения, которые </a:t>
            </a:r>
            <a:r>
              <a:rPr lang="en-US" sz="2000"/>
              <a:t>объединяют </a:t>
            </a:r>
            <a:r>
              <a:rPr lang="ru-RU" sz="2000"/>
              <a:t> </a:t>
            </a:r>
            <a:r>
              <a:rPr lang="en-US" sz="2000"/>
              <a:t>ашинное </a:t>
            </a:r>
            <a:r>
              <a:rPr lang="en-US" sz="2000" dirty="0"/>
              <a:t>обучение, программное обеспечение и специальную информацию для осуществления рассуждений и предоставления рекомендаций. Они дают пользователям объяснения и советы.</a:t>
            </a:r>
          </a:p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Системы машинного зрения</a:t>
            </a:r>
          </a:p>
          <a:p>
            <a:pPr algn="l" rtl="0"/>
            <a:r>
              <a:rPr lang="en-US" sz="2000" dirty="0"/>
              <a:t>Эти системы понимают, интерпретируют и обрабатывают визуальную информацию, поступающую на компьютер. Например,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/>
              <a:t>Шпионаж</a:t>
            </a:r>
            <a:r>
              <a:rPr lang="ru-RU" sz="2000"/>
              <a:t>. С</a:t>
            </a:r>
            <a:r>
              <a:rPr lang="en-US" sz="2000"/>
              <a:t>амолет</a:t>
            </a:r>
            <a:r>
              <a:rPr lang="ru-RU" sz="2000"/>
              <a:t> д</a:t>
            </a:r>
            <a:r>
              <a:rPr lang="en-US" sz="2000"/>
              <a:t>елает </a:t>
            </a:r>
            <a:r>
              <a:rPr lang="en-US" sz="2000" dirty="0"/>
              <a:t>фотографии, которые используются для получения пространственной информации или составления карты местности.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Врачи используют клиническую экспертную систему для диагностики пациента.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/>
              <a:t>Полиция использует компьютерное программное обеспечение, способное распознавать лица преступников по сохраненному портрету, созданному судебным художником.</a:t>
            </a:r>
          </a:p>
          <a:p>
            <a:pPr algn="l" rt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88625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1EA7C-1ABD-DE5E-B8D7-FDAECC510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6692E06-AA82-B052-1544-553FBB8C1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8110884-FB20-C18C-67B1-F4B300BB94D7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3E53229-6011-BFAC-44F3-057741AFD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12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0001A7-CD75-DA14-B387-921E99A33F9C}"/>
              </a:ext>
            </a:extLst>
          </p:cNvPr>
          <p:cNvSpPr txBox="1"/>
          <p:nvPr/>
        </p:nvSpPr>
        <p:spPr>
          <a:xfrm>
            <a:off x="597814" y="136525"/>
            <a:ext cx="11400972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Распознавание речи</a:t>
            </a:r>
          </a:p>
          <a:p>
            <a:pPr algn="l" rtl="0"/>
            <a:r>
              <a:rPr lang="en-US" sz="2400" dirty="0"/>
              <a:t>Некоторые интеллектуальные системы способны слышать и понимать язык.</a:t>
            </a:r>
          </a:p>
          <a:p>
            <a:pPr algn="l" rtl="0"/>
            <a:r>
              <a:rPr lang="en-US" sz="2400" dirty="0"/>
              <a:t>Программа распознает предложения и их значения, пока человек говорит с ней. Она может обрабатывать разные акценты.</a:t>
            </a:r>
          </a:p>
          <a:p>
            <a:pPr algn="l" rtl="0"/>
            <a:r>
              <a:rPr lang="en-US" sz="2400" dirty="0"/>
              <a:t>сленговые слова, фоновый шум, изменение человеческого голоса из-за холода и т. д.</a:t>
            </a:r>
          </a:p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Распознавание рукописного текста</a:t>
            </a:r>
          </a:p>
          <a:p>
            <a:pPr algn="l" rtl="0"/>
            <a:r>
              <a:rPr lang="en-US" sz="2400" dirty="0"/>
              <a:t>Программа распознавания рукописного текста считывает текст, написанный на бумаге ручкой или на экране стилусом. Она может распознавать формы букв и преобразовывать их в редактируемый текст.</a:t>
            </a:r>
          </a:p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Интеллектуальные роботы</a:t>
            </a:r>
          </a:p>
          <a:p>
            <a:pPr algn="l" rtl="0"/>
            <a:r>
              <a:rPr lang="en-US" sz="2400" dirty="0"/>
              <a:t>Роботы способны выполнять задачи, поставленные человеком. Они оснащены датчиками для обнаружения.</a:t>
            </a:r>
          </a:p>
          <a:p>
            <a:pPr algn="l" rtl="0"/>
            <a:r>
              <a:rPr lang="en-US" sz="2400" dirty="0"/>
              <a:t>физические данные из реального мира, такие как свет, тепло, температура, движение, звук,</a:t>
            </a:r>
          </a:p>
          <a:p>
            <a:pPr algn="l" rtl="0"/>
            <a:r>
              <a:rPr lang="en-US" sz="2400" dirty="0"/>
              <a:t>удары и давление. Они оснащены эффективными процессорами, множеством датчиков и огромным объемом памяти.</a:t>
            </a:r>
          </a:p>
          <a:p>
            <a:pPr algn="l" rtl="0"/>
            <a:r>
              <a:rPr lang="en-US" sz="2400" dirty="0"/>
              <a:t>Проявляют интеллект. Кроме того, они способны учиться на своих ошибках и</a:t>
            </a:r>
          </a:p>
          <a:p>
            <a:pPr algn="l" rtl="0"/>
            <a:r>
              <a:rPr lang="en-US" sz="2400" dirty="0"/>
              <a:t>Они способны адаптироваться к новой среде.</a:t>
            </a:r>
          </a:p>
          <a:p>
            <a:pPr algn="l" rtl="0"/>
            <a:endParaRPr lang="en-US" sz="2400" dirty="0"/>
          </a:p>
          <a:p>
            <a:pPr algn="l" rt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06227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0BDD3-A688-3B55-F40E-6F084C467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3899F0D-2B4C-2F2B-0144-A182E1CEF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08FE3162-576C-6D02-6A31-5EDF14660807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8814C43-CBD1-E46F-6666-119B3C18D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0FDD66-347E-1124-33B9-6A4147CA5888}"/>
              </a:ext>
            </a:extLst>
          </p:cNvPr>
          <p:cNvSpPr txBox="1"/>
          <p:nvPr/>
        </p:nvSpPr>
        <p:spPr>
          <a:xfrm>
            <a:off x="1051965" y="136525"/>
            <a:ext cx="876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Вопрос </a:t>
            </a:r>
            <a:r>
              <a:rPr lang="en-US" alt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3:</a:t>
            </a:r>
            <a:r>
              <a:rPr lang="ru-RU" altLang="ru-RU" sz="2800" b="1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  </a:t>
            </a:r>
            <a:r>
              <a:rPr lang="en-US" sz="2800" b="1">
                <a:solidFill>
                  <a:schemeClr val="accent6">
                    <a:lumMod val="75000"/>
                  </a:schemeClr>
                </a:solidFill>
              </a:rPr>
              <a:t>Агент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и окружающая среда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D0A162-3BDD-5D9C-BF19-D4F711884202}"/>
              </a:ext>
            </a:extLst>
          </p:cNvPr>
          <p:cNvSpPr txBox="1"/>
          <p:nvPr/>
        </p:nvSpPr>
        <p:spPr>
          <a:xfrm>
            <a:off x="694149" y="1166842"/>
            <a:ext cx="1096554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Агент</a:t>
            </a:r>
          </a:p>
          <a:p>
            <a:pPr algn="l" rtl="0"/>
            <a:r>
              <a:rPr lang="en-US" sz="2400" dirty="0"/>
              <a:t>Агентом считается любой объект, способный воспринимать окружающую среду с помощью датчиков и действовать в соответствии с ней.</a:t>
            </a:r>
          </a:p>
          <a:p>
            <a:pPr algn="l" rtl="0"/>
            <a:r>
              <a:rPr lang="en-US" sz="2400" dirty="0"/>
              <a:t>эта среда посредством эффекторов.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i="1"/>
              <a:t>человеческий агент</a:t>
            </a:r>
            <a:r>
              <a:rPr lang="ru-RU" sz="2400" i="1"/>
              <a:t> </a:t>
            </a:r>
            <a:r>
              <a:rPr lang="en-US" sz="2400"/>
              <a:t>имеет </a:t>
            </a:r>
            <a:r>
              <a:rPr lang="en-US" sz="2400" dirty="0"/>
              <a:t>органы чувств, такие как глаза, уши, нос, язык и кожа, расположенные параллельно сенсорам, а также другие органы, такие как руки, ноги, рот, в качестве эффекторов.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i="1"/>
              <a:t>роботизированный агент</a:t>
            </a:r>
            <a:r>
              <a:rPr lang="ru-RU" sz="2400" i="1"/>
              <a:t>  </a:t>
            </a:r>
            <a:r>
              <a:rPr lang="en-US" sz="2400"/>
              <a:t>заменяет </a:t>
            </a:r>
            <a:r>
              <a:rPr lang="en-US" sz="2400" dirty="0"/>
              <a:t>камеры и инфракрасные дальномеры в качестве датчиков, а также различные двигатели и исполнительные механизмы в качестве исполнительных устройств.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i="1"/>
              <a:t>программный агент</a:t>
            </a:r>
            <a:r>
              <a:rPr lang="ru-RU" sz="2400" i="1"/>
              <a:t>: </a:t>
            </a:r>
            <a:r>
              <a:rPr lang="en-US" sz="2400"/>
              <a:t>закодированы </a:t>
            </a:r>
            <a:r>
              <a:rPr lang="en-US" sz="2400" dirty="0"/>
              <a:t>битовые строки в качестве программ и </a:t>
            </a:r>
            <a:r>
              <a:rPr lang="en-US" sz="2400"/>
              <a:t>действий.</a:t>
            </a:r>
            <a:r>
              <a:rPr lang="ru-RU" sz="2400"/>
              <a:t>                                          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8626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43515-6A09-170E-7018-0B4AA279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4993DED-3B61-F0E1-ED27-3756DF9CE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7833E76-CF27-0A08-9ECA-8448C8B6E051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DB6799C-2348-10F5-947D-2AA2C32E7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14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2612B1-470A-771C-E05D-9BCB75C1C03A}"/>
              </a:ext>
            </a:extLst>
          </p:cNvPr>
          <p:cNvSpPr txBox="1"/>
          <p:nvPr/>
        </p:nvSpPr>
        <p:spPr>
          <a:xfrm>
            <a:off x="694149" y="843161"/>
            <a:ext cx="1096554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Среда</a:t>
            </a:r>
          </a:p>
          <a:p>
            <a:r>
              <a:rPr lang="en-US" sz="2400"/>
              <a:t>Некоторые программы работают в полностью искусственной среде, ограниченной использованием клавиатуры.</a:t>
            </a:r>
          </a:p>
          <a:p>
            <a:r>
              <a:rPr lang="en-US" sz="2400"/>
              <a:t>В отличие от них, некоторые программные агенты (программные роботы или софтботы) существуют в </a:t>
            </a:r>
            <a:r>
              <a:rPr lang="ru-RU" sz="2400"/>
              <a:t>различных</a:t>
            </a:r>
            <a:r>
              <a:rPr lang="en-US" sz="2400"/>
              <a:t>, неограниченных областях применения. Симулятор имеет очень подробную, сложную среду. Программному агенту необходимо выбирать из длинного набора действий в реальном времени. Софтбот предназначен для сканирования онлайн-предпочтений клиента и показа ему интересных товаров, работает как в реальной, так и в искусственной среде.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4187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1719D-E4F3-CF00-7AC5-549D23826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73ECCC-9417-BD82-0751-B8C57FAEC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27CE49A-D465-D3D3-67C6-089430AD3598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3FA6C31-A1F7-0A9D-2C03-8D34AFC07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15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AA5B43-D9E1-1E71-DAAA-EA5EAD95A34F}"/>
              </a:ext>
            </a:extLst>
          </p:cNvPr>
          <p:cNvSpPr txBox="1"/>
          <p:nvPr/>
        </p:nvSpPr>
        <p:spPr>
          <a:xfrm>
            <a:off x="674899" y="156157"/>
            <a:ext cx="109647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2800" b="1">
                <a:solidFill>
                  <a:srgbClr val="00B050"/>
                </a:solidFill>
              </a:rPr>
              <a:t>ВОПРОС</a:t>
            </a:r>
            <a:r>
              <a:rPr lang="en-US" sz="2800" b="1">
                <a:solidFill>
                  <a:srgbClr val="00B050"/>
                </a:solidFill>
              </a:rPr>
              <a:t> 4:</a:t>
            </a:r>
            <a:r>
              <a:rPr lang="ru-RU" sz="2800" b="1">
                <a:solidFill>
                  <a:srgbClr val="00B050"/>
                </a:solidFill>
              </a:rPr>
              <a:t>  </a:t>
            </a:r>
            <a:r>
              <a:rPr lang="en-US" sz="2800" b="1">
                <a:solidFill>
                  <a:schemeClr val="accent6">
                    <a:lumMod val="75000"/>
                  </a:schemeClr>
                </a:solidFill>
              </a:rPr>
              <a:t>Программное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обеспечение на основе искусственного интеллекта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F6D787-E1EF-81DE-C74C-CF79EF54EE56}"/>
              </a:ext>
            </a:extLst>
          </p:cNvPr>
          <p:cNvSpPr txBox="1"/>
          <p:nvPr/>
        </p:nvSpPr>
        <p:spPr>
          <a:xfrm>
            <a:off x="615995" y="1251300"/>
            <a:ext cx="11082517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dirty="0"/>
              <a:t>Существует множество языков программирования, таких как Lisp, Prolog, C++, Java и Python, которые можно использовать для разработки приложений искусственного интеллекта. Среди них язык программирования Python пользуется огромной популярностью, и вот почему:</a:t>
            </a:r>
          </a:p>
          <a:p>
            <a:pPr algn="l" rtl="0"/>
            <a:r>
              <a:rPr lang="en-US" sz="2000" dirty="0">
                <a:solidFill>
                  <a:schemeClr val="accent6"/>
                </a:solidFill>
              </a:rPr>
              <a:t>1. Простой синтаксис и меньше кода.</a:t>
            </a:r>
          </a:p>
          <a:p>
            <a:pPr algn="l" rtl="0"/>
            <a:r>
              <a:rPr lang="en-US" sz="2000" dirty="0"/>
              <a:t>В отличие от других языков программирования, Python требует очень мало кода и отличается простым синтаксисом, что позволяет использовать его для разработки приложений искусственного интеллекта. Благодаря этому, тестирование упрощается, и мы можем больше сосредоточиться на программировании.</a:t>
            </a:r>
          </a:p>
          <a:p>
            <a:pPr algn="l" rtl="0"/>
            <a:r>
              <a:rPr lang="en-US" sz="2000" dirty="0">
                <a:solidFill>
                  <a:schemeClr val="accent6"/>
                </a:solidFill>
              </a:rPr>
              <a:t>2. Встроенные библиотеки для проектов в области искусственного интеллекта.</a:t>
            </a:r>
          </a:p>
          <a:p>
            <a:pPr algn="l" rtl="0"/>
            <a:r>
              <a:rPr lang="en-US" sz="2000" dirty="0"/>
              <a:t>Одним из главных преимуществ использования Python для ИИ является наличие встроенных библиотек.</a:t>
            </a:r>
          </a:p>
          <a:p>
            <a:pPr algn="l" rtl="0"/>
            <a:r>
              <a:rPr lang="en-US" sz="2000" dirty="0"/>
              <a:t>имеет библиотеки практически для всех видов проектов в области искусственного интеллекта. Например,</a:t>
            </a:r>
            <a:r>
              <a:rPr lang="en-US" sz="2000" i="1" dirty="0"/>
              <a:t>NumPy, SciPy, </a:t>
            </a:r>
            <a:r>
              <a:rPr lang="en-US" sz="2000" i="1"/>
              <a:t>matplotlib, NLTK,</a:t>
            </a:r>
            <a:r>
              <a:rPr lang="en-US" sz="2000" i="1" dirty="0" err="1"/>
              <a:t>SimpleAI</a:t>
            </a:r>
            <a:r>
              <a:rPr lang="en-US" sz="2000" i="1" dirty="0"/>
              <a:t> </a:t>
            </a:r>
            <a:r>
              <a:rPr lang="en-US" sz="2000" dirty="0"/>
              <a:t>Вот некоторые из важных встроенных библиотек Python.</a:t>
            </a:r>
          </a:p>
          <a:p>
            <a:pPr algn="l" rtl="0"/>
            <a:r>
              <a:rPr lang="en-US" sz="2400" dirty="0">
                <a:solidFill>
                  <a:schemeClr val="accent6"/>
                </a:solidFill>
              </a:rPr>
              <a:t>3</a:t>
            </a:r>
            <a:r>
              <a:rPr lang="en-US" sz="2000" dirty="0">
                <a:solidFill>
                  <a:schemeClr val="accent6"/>
                </a:solidFill>
              </a:rPr>
              <a:t>. Открытый </a:t>
            </a:r>
            <a:r>
              <a:rPr lang="en-US" sz="2000">
                <a:solidFill>
                  <a:schemeClr val="accent6"/>
                </a:solidFill>
              </a:rPr>
              <a:t>исходный код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665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4A271-CC84-FCEE-93E6-73C0CC430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31D896-026C-F3F9-0089-13A6CE46D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19D0FA3F-F114-F229-FB99-5993FED1E171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FFD7951-36AC-5355-537E-108D02AF2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16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449847-05CC-E221-F9EF-0DBA4BD746DF}"/>
              </a:ext>
            </a:extLst>
          </p:cNvPr>
          <p:cNvSpPr txBox="1"/>
          <p:nvPr/>
        </p:nvSpPr>
        <p:spPr>
          <a:xfrm>
            <a:off x="732112" y="121664"/>
            <a:ext cx="1108165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rtl="0">
              <a:buAutoNum type="arabicPeriod" startAt="4"/>
            </a:pPr>
            <a:r>
              <a:rPr lang="en-US" sz="2000" dirty="0">
                <a:solidFill>
                  <a:schemeClr val="accent6"/>
                </a:solidFill>
              </a:rPr>
              <a:t>Может использоваться для широкого спектра задач программирования.</a:t>
            </a:r>
          </a:p>
          <a:p>
            <a:pPr algn="l" rtl="0"/>
            <a:r>
              <a:rPr lang="en-US" sz="2000" dirty="0"/>
              <a:t>Python можно использовать для решения широкого спектра задач программирования, от небольших скриптов командной оболочки до корпоративных веб-приложений. Это еще одна причина, по которой Python подходит для проектов в области искусственного интеллекта.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772CB8-6715-6C15-62C8-4772473D8A10}"/>
              </a:ext>
            </a:extLst>
          </p:cNvPr>
          <p:cNvSpPr txBox="1"/>
          <p:nvPr/>
        </p:nvSpPr>
        <p:spPr>
          <a:xfrm>
            <a:off x="4621703" y="164217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Особенности Python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CFFB6A-416E-A7BD-C23D-B0C352AC0D05}"/>
              </a:ext>
            </a:extLst>
          </p:cNvPr>
          <p:cNvSpPr txBox="1"/>
          <p:nvPr/>
        </p:nvSpPr>
        <p:spPr>
          <a:xfrm>
            <a:off x="732112" y="2165399"/>
            <a:ext cx="11075258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dirty="0"/>
              <a:t>Python — это высокоуровневый, интерпретируемый, интерактивный и объектно-ориентированный скриптовый язык.</a:t>
            </a:r>
          </a:p>
          <a:p>
            <a:pPr algn="l" rtl="0"/>
            <a:r>
              <a:rPr lang="en-US" sz="2000" dirty="0"/>
              <a:t>Python разработан таким образом, чтобы быть легко читаемым. В нём часто используются ключевые слова на английском языке, тогда как...</a:t>
            </a:r>
          </a:p>
          <a:p>
            <a:pPr algn="l" rtl="0"/>
            <a:r>
              <a:rPr lang="en-US" sz="2000" dirty="0"/>
              <a:t>В других языках используется пунктуация, и в нем меньше синтаксических конструкций, чем в других.</a:t>
            </a:r>
          </a:p>
          <a:p>
            <a:pPr algn="l" rtl="0"/>
            <a:r>
              <a:rPr lang="en-US" sz="2000" dirty="0"/>
              <a:t>Языки программирования. К особенностям Python относятся следующие: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i="1" dirty="0"/>
              <a:t>Легко осваивается</a:t>
            </a:r>
            <a:r>
              <a:rPr lang="en-US" sz="2000" dirty="0"/>
              <a:t>− Python имеет небольшое количество ключевых слов, простую структуру и четко определенный синтаксис. Это позволяет студенту быстро освоить язык.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i="1" dirty="0"/>
              <a:t>Легко читаемый</a:t>
            </a:r>
            <a:r>
              <a:rPr lang="en-US" sz="2000" dirty="0"/>
              <a:t>— Код на Python более чётко определён и нагляден.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i="1" dirty="0"/>
              <a:t>Простота в обслуживании</a:t>
            </a:r>
            <a:r>
              <a:rPr lang="en-US" sz="2000" dirty="0"/>
              <a:t>— Исходный код Python достаточно прост в поддержке.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i="1" dirty="0"/>
              <a:t>Обширная стандартная библиотека</a:t>
            </a:r>
            <a:r>
              <a:rPr lang="en-US" sz="2000" dirty="0"/>
              <a:t>— Большая </a:t>
            </a:r>
            <a:r>
              <a:rPr lang="en-US" sz="2000"/>
              <a:t>часть библиотек </a:t>
            </a:r>
            <a:r>
              <a:rPr lang="en-US" sz="2000" dirty="0"/>
              <a:t>Python очень портативна и кроссплатформенна, совместима с UNIX, Windows и Macintosh.</a:t>
            </a:r>
          </a:p>
        </p:txBody>
      </p:sp>
    </p:spTree>
    <p:extLst>
      <p:ext uri="{BB962C8B-B14F-4D97-AF65-F5344CB8AC3E}">
        <p14:creationId xmlns:p14="http://schemas.microsoft.com/office/powerpoint/2010/main" val="1609487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94A9C-C6AC-D433-619C-091248FAE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90E9D39-01C0-5B2D-2E8B-5F1C87F2E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1506E470-3F30-625E-D4CE-A8F4A3A7859D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690E82E-E920-35E6-DD56-38E2B314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17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738ABB-98F5-D67E-0DDC-A85D5809AE31}"/>
              </a:ext>
            </a:extLst>
          </p:cNvPr>
          <p:cNvSpPr txBox="1"/>
          <p:nvPr/>
        </p:nvSpPr>
        <p:spPr>
          <a:xfrm>
            <a:off x="348343" y="1149353"/>
            <a:ext cx="1149531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/>
              <a:t>Интерактивный режим</a:t>
            </a:r>
            <a:r>
              <a:rPr lang="ru-RU" sz="2000"/>
              <a:t>− Python</a:t>
            </a:r>
            <a:r>
              <a:rPr lang="en-US" sz="2000"/>
              <a:t> </a:t>
            </a:r>
            <a:r>
              <a:rPr lang="ru-RU" sz="2000"/>
              <a:t>умеет </a:t>
            </a:r>
            <a:r>
              <a:rPr lang="ru-RU" sz="2000" err="1"/>
              <a:t>поддерживать</a:t>
            </a:r>
            <a:r>
              <a:rPr lang="ru-RU" sz="2000"/>
              <a:t> интерактивный режим, </a:t>
            </a:r>
            <a:r>
              <a:rPr lang="ru-RU" sz="2000" dirty="0" err="1"/>
              <a:t>который</a:t>
            </a:r>
            <a:r>
              <a:rPr lang="ru-RU" sz="2000" dirty="0"/>
              <a:t> </a:t>
            </a:r>
            <a:r>
              <a:rPr lang="ru-RU" sz="2000" err="1"/>
              <a:t>позволяет</a:t>
            </a:r>
            <a:r>
              <a:rPr lang="ru-RU" sz="2000"/>
              <a:t> интерактивное </a:t>
            </a:r>
            <a:r>
              <a:rPr lang="ru-RU" sz="2000" dirty="0" err="1"/>
              <a:t>тестирование</a:t>
            </a:r>
            <a:r>
              <a:rPr lang="ru-RU" sz="2000" dirty="0"/>
              <a:t> </a:t>
            </a:r>
            <a:r>
              <a:rPr lang="ru-RU" sz="2000" err="1"/>
              <a:t>и</a:t>
            </a:r>
            <a:r>
              <a:rPr lang="ru-RU" sz="2000"/>
              <a:t> отладку фрагментов кода.</a:t>
            </a:r>
            <a:endParaRPr lang="ru-RU" sz="2000" dirty="0"/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/>
              <a:t>Портативный</a:t>
            </a:r>
            <a:r>
              <a:rPr lang="ru-RU" sz="2000"/>
              <a:t>− Python</a:t>
            </a:r>
            <a:r>
              <a:rPr lang="en-US" sz="2000"/>
              <a:t> </a:t>
            </a:r>
            <a:r>
              <a:rPr lang="ru-RU" sz="2000"/>
              <a:t>может применяться для широкий класса аппаратного обеспечения и  платформ </a:t>
            </a:r>
            <a:r>
              <a:rPr lang="ru-RU" sz="2000" dirty="0" err="1"/>
              <a:t>и</a:t>
            </a:r>
            <a:r>
              <a:rPr lang="ru-RU" sz="2000" dirty="0"/>
              <a:t> </a:t>
            </a:r>
            <a:r>
              <a:rPr lang="ru-RU" sz="2000" err="1"/>
              <a:t>имеет</a:t>
            </a:r>
            <a:r>
              <a:rPr lang="ru-RU" sz="2000"/>
              <a:t> единый интерфейс для всех платформ.</a:t>
            </a:r>
            <a:endParaRPr lang="ru-RU" sz="2000" dirty="0"/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 err="1"/>
              <a:t>Расширяемый</a:t>
            </a:r>
            <a:r>
              <a:rPr lang="ru-RU" sz="2000"/>
              <a:t>− Мы</a:t>
            </a:r>
            <a:r>
              <a:rPr lang="en-US" sz="2000"/>
              <a:t> </a:t>
            </a:r>
            <a:r>
              <a:rPr lang="ru-RU" sz="2000"/>
              <a:t>можем </a:t>
            </a:r>
            <a:r>
              <a:rPr lang="ru-RU" sz="2000" err="1"/>
              <a:t>добавлять</a:t>
            </a:r>
            <a:r>
              <a:rPr lang="ru-RU" sz="2000"/>
              <a:t> низкого уровеня модули. Эти </a:t>
            </a:r>
            <a:r>
              <a:rPr lang="ru-RU" sz="2000" err="1"/>
              <a:t>модули</a:t>
            </a:r>
            <a:r>
              <a:rPr lang="ru-RU" sz="2000"/>
              <a:t> дают </a:t>
            </a:r>
            <a:r>
              <a:rPr lang="ru-RU" sz="2000" err="1"/>
              <a:t>возможность</a:t>
            </a:r>
            <a:r>
              <a:rPr lang="ru-RU" sz="2000"/>
              <a:t> программистам  </a:t>
            </a:r>
            <a:r>
              <a:rPr lang="ru-RU" sz="2000" err="1"/>
              <a:t>добавлять</a:t>
            </a:r>
            <a:r>
              <a:rPr lang="ru-RU" sz="2000"/>
              <a:t>  </a:t>
            </a:r>
            <a:r>
              <a:rPr lang="ru-RU" sz="2000" err="1"/>
              <a:t>или</a:t>
            </a:r>
            <a:r>
              <a:rPr lang="ru-RU" sz="2000"/>
              <a:t> настраивать </a:t>
            </a:r>
            <a:r>
              <a:rPr lang="ru-RU" sz="2000" dirty="0" err="1"/>
              <a:t>их</a:t>
            </a:r>
            <a:r>
              <a:rPr lang="ru-RU" sz="2000" dirty="0"/>
              <a:t> </a:t>
            </a:r>
            <a:r>
              <a:rPr lang="ru-RU" sz="2000" err="1"/>
              <a:t>инструменты</a:t>
            </a:r>
            <a:r>
              <a:rPr lang="ru-RU" sz="2000"/>
              <a:t> для большей эффективности.</a:t>
            </a:r>
            <a:endParaRPr lang="ru-RU" sz="2000" dirty="0"/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 err="1"/>
              <a:t>Базы данных</a:t>
            </a:r>
            <a:r>
              <a:rPr lang="ru-RU" sz="2000" i="1" dirty="0"/>
              <a:t> </a:t>
            </a:r>
            <a:r>
              <a:rPr lang="ru-RU" sz="2000"/>
              <a:t>− Python</a:t>
            </a:r>
            <a:r>
              <a:rPr lang="en-US" sz="2000"/>
              <a:t> </a:t>
            </a:r>
            <a:r>
              <a:rPr lang="ru-RU" sz="2000"/>
              <a:t>предоставляет </a:t>
            </a:r>
            <a:r>
              <a:rPr lang="ru-RU" sz="2000" err="1"/>
              <a:t>интерфейсы</a:t>
            </a:r>
            <a:r>
              <a:rPr lang="ru-RU" sz="2000"/>
              <a:t> ко всем основным коммерческим базам </a:t>
            </a:r>
            <a:r>
              <a:rPr lang="ru-RU" sz="2000" dirty="0" err="1"/>
              <a:t>данных</a:t>
            </a:r>
            <a:r>
              <a:rPr lang="ru-RU" sz="2000" dirty="0"/>
              <a:t>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/>
              <a:t>Графический </a:t>
            </a:r>
            <a:r>
              <a:rPr lang="ru-RU" sz="2000" i="1"/>
              <a:t>интерфейс – </a:t>
            </a:r>
            <a:r>
              <a:rPr lang="ru-RU" sz="2000"/>
              <a:t>Python поддерживает графический интерфейс пользователя приложения, </a:t>
            </a:r>
            <a:r>
              <a:rPr lang="ru-RU" sz="2000" dirty="0" err="1"/>
              <a:t>что</a:t>
            </a:r>
            <a:r>
              <a:rPr lang="ru-RU" sz="2000" dirty="0"/>
              <a:t> </a:t>
            </a:r>
            <a:r>
              <a:rPr lang="ru-RU" sz="2000" err="1"/>
              <a:t>может</a:t>
            </a:r>
            <a:r>
              <a:rPr lang="ru-RU" sz="2000"/>
              <a:t> быть применено для создания и использования приложений для многих ОС</a:t>
            </a:r>
            <a:endParaRPr lang="ru-RU" sz="2000" dirty="0"/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000" i="1" dirty="0" err="1"/>
              <a:t>Масштабируемый</a:t>
            </a:r>
            <a:r>
              <a:rPr lang="ru-RU" sz="2000" i="1" dirty="0"/>
              <a:t> </a:t>
            </a:r>
            <a:r>
              <a:rPr lang="ru-RU" sz="2000"/>
              <a:t>− Python</a:t>
            </a:r>
            <a:r>
              <a:rPr lang="en-US" sz="2000"/>
              <a:t> </a:t>
            </a:r>
            <a:r>
              <a:rPr lang="ru-RU" sz="2000"/>
              <a:t>предоставляет</a:t>
            </a:r>
            <a:r>
              <a:rPr lang="en-US" sz="2000"/>
              <a:t> </a:t>
            </a:r>
            <a:r>
              <a:rPr lang="ru-RU" sz="2000"/>
              <a:t>лучшую структуру </a:t>
            </a:r>
            <a:r>
              <a:rPr lang="ru-RU" sz="2000" err="1"/>
              <a:t>и</a:t>
            </a:r>
            <a:r>
              <a:rPr lang="ru-RU" sz="2000"/>
              <a:t> поддерживает создание более сложных программ, </a:t>
            </a:r>
            <a:r>
              <a:rPr lang="ru-RU" sz="2000" err="1"/>
              <a:t>чем</a:t>
            </a:r>
            <a:r>
              <a:rPr lang="ru-RU" sz="2000"/>
              <a:t> иные скриптовые языки.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41973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29750-F308-0B7E-2ED7-B5E9F6B0C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00AF2E6-66A3-3732-8F4A-DD63729E2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992C51D-F01C-C210-6111-845E25E7F3EC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0FC81F7-38AA-1727-687D-8EB5AC24F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18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7BD82C-2C17-C0D8-FF3B-DB54A66318BB}"/>
              </a:ext>
            </a:extLst>
          </p:cNvPr>
          <p:cNvSpPr txBox="1"/>
          <p:nvPr/>
        </p:nvSpPr>
        <p:spPr>
          <a:xfrm>
            <a:off x="580571" y="354706"/>
            <a:ext cx="11313886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Библиотеки и фреймворки</a:t>
            </a:r>
          </a:p>
          <a:p>
            <a:pPr algn="l" rtl="0"/>
            <a:r>
              <a:rPr lang="en-US" sz="2000" b="1" i="1"/>
              <a:t>JupyterNotebook: </a:t>
            </a:r>
            <a:r>
              <a:rPr lang="en-US" sz="2000"/>
              <a:t>Сочетание </a:t>
            </a:r>
            <a:r>
              <a:rPr lang="en-US" sz="2000" dirty="0"/>
              <a:t>данных, кода и графиков на одной странице. В традиционном программировании большая часть времени тратится в текстовых редакторах или IDE, тогда как в науке о данных большая часть кода </a:t>
            </a:r>
            <a:r>
              <a:rPr lang="en-US" sz="2000"/>
              <a:t>пишется на JupyterNotebook.</a:t>
            </a:r>
            <a:endParaRPr lang="en-US" sz="2000" dirty="0"/>
          </a:p>
          <a:p>
            <a:pPr algn="l" rtl="0"/>
            <a:r>
              <a:rPr lang="en-US" sz="2000" b="1" i="1" dirty="0"/>
              <a:t>Scikit-learn:</a:t>
            </a:r>
            <a:r>
              <a:rPr lang="en-US" sz="2000" dirty="0"/>
              <a:t>лучшая библиотека для классических алгоритмов машинного обучения</a:t>
            </a:r>
          </a:p>
          <a:p>
            <a:pPr algn="l" rtl="0"/>
            <a:r>
              <a:rPr lang="en-US" sz="2000" dirty="0"/>
              <a:t>Scikit-learn — одна из самых популярных библиотек машинного обучения на сегодняшний день. Она поддерживает большинство классических алгоритмов обучения с учителем и без учителя: линейную и логистическую регрессию, SVM, наивный байесовский классификатор, градиентный бустинг, кластеризацию, k-средних и многие другие.</a:t>
            </a:r>
          </a:p>
          <a:p>
            <a:pPr algn="l" rtl="0"/>
            <a:r>
              <a:rPr lang="en-US" sz="2000" b="1" i="1"/>
              <a:t>Tensorflow</a:t>
            </a:r>
            <a:r>
              <a:rPr lang="ru-RU" sz="2000" b="1" i="1"/>
              <a:t> </a:t>
            </a:r>
            <a:r>
              <a:rPr lang="en-US" sz="2000"/>
              <a:t>Библиотека </a:t>
            </a:r>
            <a:r>
              <a:rPr lang="en-US" sz="2000" dirty="0"/>
              <a:t>машинного обучения и глубокого обучения</a:t>
            </a:r>
          </a:p>
          <a:p>
            <a:pPr algn="l" rtl="0"/>
            <a:r>
              <a:rPr lang="en-US" sz="2000"/>
              <a:t>Tensorflow </a:t>
            </a:r>
            <a:r>
              <a:rPr lang="en-US" sz="2000" dirty="0"/>
              <a:t>— это библиотека для машинного и глубокого обучения, разработанная Google. Она поддерживает множество классических алгоритмов машинного обучения для классификации и регрессионного анализа. Но по сравнению со Scikit-learn это более ресурсоемкое решение. Более того, Scikit-learn часто используется в </a:t>
            </a:r>
            <a:r>
              <a:rPr lang="en-US" sz="2000"/>
              <a:t>сочетании сTensorflow. Поэтому </a:t>
            </a:r>
            <a:r>
              <a:rPr lang="en-US" sz="2000" dirty="0"/>
              <a:t>полезно знать и то, и другое.</a:t>
            </a:r>
          </a:p>
          <a:p>
            <a:pPr algn="l" rtl="0"/>
            <a:r>
              <a:rPr lang="en-US" sz="2000" b="1" i="1"/>
              <a:t>Pandas:</a:t>
            </a:r>
            <a:r>
              <a:rPr lang="en-US" sz="2000" dirty="0"/>
              <a:t>извлечение и подготовка данных</a:t>
            </a:r>
          </a:p>
          <a:p>
            <a:pPr algn="l" rtl="0"/>
            <a:r>
              <a:rPr lang="en-US" sz="2000" dirty="0"/>
              <a:t>Pandas — очень популярная библиотека для получения и подготовки данных для последующего использования в других библиотеках машинного обучения, таких как Scikit-learn или</a:t>
            </a:r>
            <a:r>
              <a:rPr lang="en-US" sz="2000" dirty="0" err="1"/>
              <a:t>Tensorflow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9710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4E5FE-C1AA-FA90-A8ED-AFB2E3154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8E8F2-1B66-3682-3CFE-6E54D90BC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A33F1D1-2736-E76A-50FB-3E198D8FEBAE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54D8416-D526-FC2E-7C4D-64CD09F53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19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C2E40-E2EF-49CB-FDF3-520C23BF99EC}"/>
              </a:ext>
            </a:extLst>
          </p:cNvPr>
          <p:cNvSpPr txBox="1"/>
          <p:nvPr/>
        </p:nvSpPr>
        <p:spPr>
          <a:xfrm>
            <a:off x="319314" y="274322"/>
            <a:ext cx="1131388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dirty="0"/>
              <a:t>Он поддерживает множество различных сложных операций над наборами данных. Pandas предоставляет возможность легко получать данные из различных источников: баз данных SQL, текстовых файлов, CSV-файлов, файлов Excel, JSON-файлов и многих других менее распространенных форматов.</a:t>
            </a:r>
          </a:p>
          <a:p>
            <a:pPr algn="l" rtl="0"/>
            <a:endParaRPr lang="en-US" sz="2000" dirty="0"/>
          </a:p>
          <a:p>
            <a:pPr algn="l" rtl="0"/>
            <a:r>
              <a:rPr lang="en-US" sz="2000" b="1" i="1" dirty="0"/>
              <a:t>NumPy</a:t>
            </a:r>
            <a:r>
              <a:rPr lang="en-US" sz="2000" dirty="0"/>
              <a:t>: библиотека массивов и линейной алгебры</a:t>
            </a:r>
          </a:p>
          <a:p>
            <a:pPr algn="l" rtl="0"/>
            <a:r>
              <a:rPr lang="en-US" sz="2000" dirty="0"/>
              <a:t>NumPy — это ключевой компонент Scikit-learn и Pandas, поэтому полезно иметь базовое представление о нём. Он поддерживает многомерные массивы и матрицы, а также все основные операции линейной алгебры.</a:t>
            </a:r>
          </a:p>
          <a:p>
            <a:pPr algn="l" rtl="0"/>
            <a:endParaRPr lang="en-US" sz="2000" dirty="0"/>
          </a:p>
          <a:p>
            <a:pPr algn="l" rtl="0"/>
            <a:r>
              <a:rPr lang="en-US" sz="2000" b="1" i="1" dirty="0"/>
              <a:t>SciPy</a:t>
            </a:r>
            <a:r>
              <a:rPr lang="en-US" sz="2000" dirty="0"/>
              <a:t>: библиотека научных вычислений</a:t>
            </a:r>
          </a:p>
          <a:p>
            <a:pPr algn="l" rtl="0"/>
            <a:r>
              <a:rPr lang="en-US" sz="2000" dirty="0"/>
              <a:t>Библиотека SciPy обладает огромным набором различных операций научных вычислений. Упомянутая выше библиотека Scikit-learn в значительной степени опирается на неё для реализации различных алгоритмов машинного обучения.</a:t>
            </a:r>
          </a:p>
          <a:p>
            <a:pPr algn="l" rtl="0"/>
            <a:endParaRPr lang="en-US" sz="2000" dirty="0"/>
          </a:p>
          <a:p>
            <a:pPr algn="l" rtl="0"/>
            <a:r>
              <a:rPr lang="en-US" sz="2000" b="1" i="1" dirty="0"/>
              <a:t>Matplotlib</a:t>
            </a:r>
            <a:r>
              <a:rPr lang="en-US" sz="2000" dirty="0"/>
              <a:t>: построение графиков и визуализация данных</a:t>
            </a:r>
          </a:p>
          <a:p>
            <a:pPr algn="l" rtl="0"/>
            <a:r>
              <a:rPr lang="en-US" sz="2000" dirty="0"/>
              <a:t>Matplotlib — это стандартный инструмент в арсенале каждого специалиста по анализу данных. Он позволяет строить множество различных типов графиков и диаграмм для визуализации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2150343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9339" y="1977379"/>
            <a:ext cx="1131332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После изучения </a:t>
            </a:r>
            <a:r>
              <a:rPr lang="en-US" sz="2400"/>
              <a:t>этого </a:t>
            </a:r>
            <a:r>
              <a:rPr lang="ru-RU" sz="2400"/>
              <a:t>материала</a:t>
            </a:r>
            <a:r>
              <a:rPr lang="en-US" sz="2400"/>
              <a:t> вы должны</a:t>
            </a:r>
            <a:r>
              <a:rPr lang="ru-RU" sz="2400"/>
              <a:t> знать и </a:t>
            </a:r>
            <a:r>
              <a:rPr lang="en-US" sz="2400"/>
              <a:t> </a:t>
            </a:r>
            <a:r>
              <a:rPr lang="en-US" sz="2400" dirty="0"/>
              <a:t>уметь: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sz="2400"/>
              <a:t>Знать</a:t>
            </a:r>
            <a:r>
              <a:rPr lang="en-US" sz="2400"/>
              <a:t> </a:t>
            </a:r>
            <a:r>
              <a:rPr lang="en-US" sz="2400" dirty="0"/>
              <a:t>концепцию искусственного интеллекта (ИИ) и его применение в реальном мире.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400"/>
              <a:t> </a:t>
            </a:r>
            <a:r>
              <a:rPr lang="en-US" sz="2400"/>
              <a:t>Да</a:t>
            </a:r>
            <a:r>
              <a:rPr lang="ru-RU" sz="2400"/>
              <a:t>вать</a:t>
            </a:r>
            <a:r>
              <a:rPr lang="en-US" sz="2400"/>
              <a:t> </a:t>
            </a:r>
            <a:r>
              <a:rPr lang="en-US" sz="2400" dirty="0"/>
              <a:t>классификацию направлений искусственного интеллекта.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400"/>
              <a:t> Понимать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, </a:t>
            </a:r>
            <a:r>
              <a:rPr lang="en-US" sz="2400" b="0" i="0" dirty="0">
                <a:solidFill>
                  <a:srgbClr val="002033"/>
                </a:solidFill>
                <a:effectLst/>
                <a:latin typeface="-apple-system"/>
              </a:rPr>
              <a:t>что 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такое </a:t>
            </a:r>
            <a:r>
              <a:rPr lang="ru-RU" sz="2400" b="0" i="0">
                <a:solidFill>
                  <a:srgbClr val="002033"/>
                </a:solidFill>
                <a:effectLst/>
                <a:latin typeface="-apple-system"/>
              </a:rPr>
              <a:t>интеллектуальный</a:t>
            </a:r>
            <a:r>
              <a:rPr lang="en-US" sz="2400" b="0" i="0">
                <a:solidFill>
                  <a:srgbClr val="002033"/>
                </a:solidFill>
                <a:effectLst/>
                <a:latin typeface="-apple-system"/>
              </a:rPr>
              <a:t> агент</a:t>
            </a:r>
            <a:r>
              <a:rPr lang="ru-RU" sz="2400">
                <a:solidFill>
                  <a:srgbClr val="002033"/>
                </a:solidFill>
                <a:latin typeface="-apple-system"/>
              </a:rPr>
              <a:t>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2400">
                <a:solidFill>
                  <a:srgbClr val="002033"/>
                </a:solidFill>
                <a:latin typeface="-apple-system"/>
              </a:rPr>
              <a:t> Знать основные фреймворки и библиотеки для машинного  обучения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42480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6671" y="625825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b="1" dirty="0">
                <a:solidFill>
                  <a:schemeClr val="accent6"/>
                </a:solidFill>
              </a:rPr>
              <a:t>Цели обучения</a:t>
            </a:r>
            <a:endParaRPr lang="ru-RU" sz="3600" b="1" dirty="0">
              <a:solidFill>
                <a:schemeClr val="accent6"/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2</a:t>
            </a:fld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3CCF66-1B44-9DBE-C365-97BA42B3F6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1683" y="156157"/>
            <a:ext cx="1902117" cy="19021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ECE04-035F-2C40-C468-526E964CE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6F033CD-D4D9-D21F-33C6-898C2EA68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8F6B49A7-5425-C71A-D60E-6B06BC6246C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37A7A38-BC98-5BD2-923C-47B7FBA4A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20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3DEA60-98B5-EC0A-9F51-A5D192431C32}"/>
              </a:ext>
            </a:extLst>
          </p:cNvPr>
          <p:cNvSpPr txBox="1"/>
          <p:nvPr/>
        </p:nvSpPr>
        <p:spPr>
          <a:xfrm>
            <a:off x="439057" y="738779"/>
            <a:ext cx="1131388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b="1" i="1" err="1"/>
              <a:t>PyTorch</a:t>
            </a:r>
            <a:r>
              <a:rPr lang="en-US" sz="2400" b="1" i="1"/>
              <a:t>: </a:t>
            </a:r>
            <a:r>
              <a:rPr lang="en-US" sz="2400"/>
              <a:t>альтернативная </a:t>
            </a:r>
            <a:r>
              <a:rPr lang="en-US" sz="2400" dirty="0"/>
              <a:t>библиотека глубокого обучения</a:t>
            </a:r>
          </a:p>
          <a:p>
            <a:pPr algn="l" rtl="0"/>
            <a:r>
              <a:rPr lang="en-US" sz="2400"/>
              <a:t>Это </a:t>
            </a:r>
            <a:r>
              <a:rPr lang="en-US" sz="2400" dirty="0"/>
              <a:t>популярная библиотека для глубокого обучения, разработанная Facebook. Помимо центрального процессора, она поддерживает вычисления с ускорением на графическом процессоре. Библиотека ориентирована на предоставление пользователям быстрого и гибкого опыта моделирования и получила широкое признание в сообществе глубокого обучения.</a:t>
            </a:r>
          </a:p>
          <a:p>
            <a:pPr algn="l" rtl="0"/>
            <a:endParaRPr lang="ru-RU" sz="2400" dirty="0"/>
          </a:p>
          <a:p>
            <a:pPr algn="l" rtl="0"/>
            <a:r>
              <a:rPr lang="en-US" sz="2400" b="1" i="1"/>
              <a:t>Keras </a:t>
            </a:r>
            <a:r>
              <a:rPr lang="en-US" sz="2400"/>
              <a:t>высокоуровневая </a:t>
            </a:r>
            <a:r>
              <a:rPr lang="en-US" sz="2400" dirty="0"/>
              <a:t>оболочка для TensorFlow</a:t>
            </a:r>
          </a:p>
          <a:p>
            <a:r>
              <a:rPr lang="en-US" sz="2400"/>
              <a:t>Keras — </a:t>
            </a:r>
            <a:r>
              <a:rPr lang="en-US" sz="2400" dirty="0"/>
              <a:t>это популярная высокоуровневая библиотека глубокого обучения, которая использует различные низкоуровневые библиотеки, такие как...</a:t>
            </a:r>
            <a:r>
              <a:rPr lang="en-US" sz="2400" dirty="0" err="1"/>
              <a:t>Tensorflow</a:t>
            </a:r>
            <a:r>
              <a:rPr lang="en-US" sz="2400" dirty="0"/>
              <a:t>, CNTK или Theano на бэкэнде</a:t>
            </a:r>
            <a:r>
              <a:rPr lang="en-US" sz="2400"/>
              <a:t>. Теоретически Keras является прямым конкурентом PyTorch. Потому </a:t>
            </a:r>
            <a:r>
              <a:rPr lang="en-US" sz="2400" dirty="0"/>
              <a:t>что обе компании стремятся предоставить более простой API для работы с нейронными сетями.</a:t>
            </a:r>
          </a:p>
        </p:txBody>
      </p:sp>
    </p:spTree>
    <p:extLst>
      <p:ext uri="{BB962C8B-B14F-4D97-AF65-F5344CB8AC3E}">
        <p14:creationId xmlns:p14="http://schemas.microsoft.com/office/powerpoint/2010/main" val="1817212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66051-AE3B-3128-4EEA-CDDA7613F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C4A63E-642A-C153-4CF1-B9494D43C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46FBBEC-FA87-73D4-B16E-4293418982DF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48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4383C2A-4928-FBF8-59E3-D3E28ED51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0E7B4-FE83-4DBD-8C12-306C62A7D307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DD0EE6-7830-DD8C-BEC5-FE8F4C876AE4}"/>
              </a:ext>
            </a:extLst>
          </p:cNvPr>
          <p:cNvSpPr txBox="1"/>
          <p:nvPr/>
        </p:nvSpPr>
        <p:spPr>
          <a:xfrm>
            <a:off x="1284513" y="479364"/>
            <a:ext cx="103341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Вопросы для проверки знаний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2CD4C9-2C43-78F9-474F-ACB8765CA36A}"/>
              </a:ext>
            </a:extLst>
          </p:cNvPr>
          <p:cNvSpPr txBox="1"/>
          <p:nvPr/>
        </p:nvSpPr>
        <p:spPr>
          <a:xfrm>
            <a:off x="914399" y="2061419"/>
            <a:ext cx="1053441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2400" b="0" i="0" dirty="0">
                <a:solidFill>
                  <a:srgbClr val="FF0000"/>
                </a:solidFill>
                <a:effectLst/>
                <a:latin typeface="-apple-system"/>
              </a:rPr>
              <a:t>Что такое искусственный интеллект?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Из чего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состоит </a:t>
            </a:r>
            <a:r>
              <a:rPr lang="ru-RU" sz="2400">
                <a:solidFill>
                  <a:srgbClr val="FF0000"/>
                </a:solidFill>
                <a:latin typeface="-apple-system"/>
              </a:rPr>
              <a:t>искусственный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интеллек</a:t>
            </a: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т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-apple-system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400">
                <a:solidFill>
                  <a:srgbClr val="FF0000"/>
                </a:solidFill>
                <a:latin typeface="Calibri" panose="020F0502020204030204"/>
              </a:rPr>
              <a:t>Каковы </a:t>
            </a:r>
            <a:r>
              <a:rPr lang="en-US" sz="2400">
                <a:solidFill>
                  <a:srgbClr val="FF0000"/>
                </a:solidFill>
              </a:rPr>
              <a:t>области </a:t>
            </a:r>
            <a:r>
              <a:rPr lang="ru-RU" sz="2400">
                <a:solidFill>
                  <a:srgbClr val="FF0000"/>
                </a:solidFill>
              </a:rPr>
              <a:t>применения </a:t>
            </a:r>
            <a:r>
              <a:rPr lang="en-US" sz="2400">
                <a:solidFill>
                  <a:srgbClr val="FF0000"/>
                </a:solidFill>
              </a:rPr>
              <a:t>искусственного интеллекта</a:t>
            </a:r>
            <a:r>
              <a:rPr lang="ru-RU" sz="2400">
                <a:solidFill>
                  <a:srgbClr val="FF0000"/>
                </a:solidFill>
              </a:rPr>
              <a:t>?</a:t>
            </a:r>
            <a:endParaRPr lang="en-US" sz="2400" dirty="0">
              <a:solidFill>
                <a:srgbClr val="FF0000"/>
              </a:solidFill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Како</a:t>
            </a: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го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-apple-system"/>
                <a:ea typeface="+mn-ea"/>
                <a:cs typeface="+mn-cs"/>
              </a:rPr>
              <a:t> вид</a:t>
            </a:r>
            <a:r>
              <a:rPr lang="ru-RU" sz="2400" b="0">
                <a:solidFill>
                  <a:srgbClr val="FF0000"/>
                </a:solidFill>
                <a:latin typeface="-apple-system"/>
              </a:rPr>
              <a:t>а </a:t>
            </a:r>
            <a:r>
              <a:rPr lang="en-US" sz="2400">
                <a:solidFill>
                  <a:srgbClr val="FF0000"/>
                </a:solidFill>
              </a:rPr>
              <a:t>библиотеки</a:t>
            </a:r>
            <a:r>
              <a:rPr lang="ru-RU" sz="2400">
                <a:solidFill>
                  <a:srgbClr val="FF0000"/>
                </a:solidFill>
              </a:rPr>
              <a:t> и 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фреймворки </a:t>
            </a:r>
            <a:r>
              <a:rPr lang="en-US" sz="2400">
                <a:solidFill>
                  <a:srgbClr val="FF0000"/>
                </a:solidFill>
              </a:rPr>
              <a:t>для ИИ</a:t>
            </a:r>
            <a:r>
              <a:rPr lang="ru-RU" sz="2400">
                <a:solidFill>
                  <a:srgbClr val="FF0000"/>
                </a:solidFill>
              </a:rPr>
              <a:t> В</a:t>
            </a:r>
            <a:r>
              <a:rPr lang="en-US" sz="2400">
                <a:solidFill>
                  <a:srgbClr val="FF0000"/>
                </a:solidFill>
              </a:rPr>
              <a:t>ы </a:t>
            </a:r>
            <a:r>
              <a:rPr lang="en-US" sz="2400" dirty="0">
                <a:solidFill>
                  <a:srgbClr val="FF0000"/>
                </a:solidFill>
              </a:rPr>
              <a:t>знаете?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DC3F18-E56F-4CC9-60D4-9EA01149B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0726" y="244654"/>
            <a:ext cx="1146147" cy="181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90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9716" y="136525"/>
            <a:ext cx="1009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Ключевые термины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22</a:t>
            </a:fld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317675"/>
              </p:ext>
            </p:extLst>
          </p:nvPr>
        </p:nvGraphicFramePr>
        <p:xfrm>
          <a:off x="729716" y="717550"/>
          <a:ext cx="9411596" cy="5638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837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5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73423"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i="0" dirty="0">
                          <a:solidFill>
                            <a:srgbClr val="002033"/>
                          </a:solidFill>
                          <a:effectLst/>
                          <a:latin typeface="-apple-system"/>
                        </a:rPr>
                        <a:t>искусственный интеллект (ИИ)</a:t>
                      </a:r>
                    </a:p>
                    <a:p>
                      <a:pPr algn="l" rtl="0"/>
                      <a:endParaRPr lang="en-US" sz="2800" b="1" i="0" dirty="0">
                        <a:solidFill>
                          <a:srgbClr val="002033"/>
                        </a:solidFill>
                        <a:effectLst/>
                        <a:latin typeface="-apple-system"/>
                      </a:endParaRPr>
                    </a:p>
                    <a:p>
                      <a:pPr algn="l" rtl="0"/>
                      <a:r>
                        <a:rPr lang="en-US" sz="2800" b="1" i="0" dirty="0">
                          <a:solidFill>
                            <a:srgbClr val="002033"/>
                          </a:solidFill>
                          <a:effectLst/>
                          <a:latin typeface="-apple-system"/>
                        </a:rPr>
                        <a:t>рассуждения</a:t>
                      </a:r>
                    </a:p>
                    <a:p>
                      <a:pPr algn="l" rtl="0"/>
                      <a:endParaRPr lang="en-US" sz="2800" b="1" i="0" dirty="0">
                        <a:solidFill>
                          <a:srgbClr val="002033"/>
                        </a:solidFill>
                        <a:effectLst/>
                        <a:latin typeface="-apple-system"/>
                      </a:endParaRPr>
                    </a:p>
                    <a:p>
                      <a:pPr algn="l" rtl="0"/>
                      <a:r>
                        <a:rPr lang="en-US" sz="2800" dirty="0"/>
                        <a:t>машинное обучение</a:t>
                      </a:r>
                    </a:p>
                    <a:p>
                      <a:pPr algn="l" rtl="0"/>
                      <a:endParaRPr lang="en-US" sz="28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генетический алгоритм</a:t>
                      </a:r>
                      <a:endParaRPr lang="ru-RU" sz="2800" dirty="0"/>
                    </a:p>
                    <a:p>
                      <a:pPr algn="l" rtl="0"/>
                      <a:endParaRPr lang="en-US" sz="28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искусственные </a:t>
                      </a:r>
                      <a:r>
                        <a:rPr lang="en-US" sz="2800"/>
                        <a:t>нейронные сети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распознавание речи</a:t>
                      </a:r>
                    </a:p>
                    <a:p>
                      <a:pPr algn="l" rtl="0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обработка естественного языка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системы машинного зрения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агент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среда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i="0" dirty="0" err="1"/>
                        <a:t>Tensorflow</a:t>
                      </a:r>
                      <a:endParaRPr lang="en-US" sz="2800" b="1" i="0" dirty="0"/>
                    </a:p>
                    <a:p>
                      <a:pPr algn="l" rtl="0"/>
                      <a:endParaRPr lang="en-US" sz="2800" b="1" i="0" dirty="0"/>
                    </a:p>
                    <a:p>
                      <a:pPr algn="l" rtl="0"/>
                      <a:r>
                        <a:rPr lang="en-US" sz="2800" b="1" i="0" dirty="0" err="1"/>
                        <a:t>Керас</a:t>
                      </a:r>
                      <a:endParaRPr lang="ru-RU" sz="2800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DE3288C-3901-7547-CB62-46872D6CEF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9829" y="4167612"/>
            <a:ext cx="1928067" cy="185094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79" y="6346871"/>
            <a:ext cx="6828112" cy="3840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14360" y="298283"/>
            <a:ext cx="10685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alt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Вопрос </a:t>
            </a:r>
            <a:r>
              <a:rPr lang="en-US" alt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1</a:t>
            </a:r>
            <a:r>
              <a:rPr lang="en-US" altLang="ru-RU" sz="3200" dirty="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:</a:t>
            </a:r>
            <a:r>
              <a:rPr lang="ru-RU" altLang="ru-RU" sz="3200" dirty="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    </a:t>
            </a:r>
            <a:r>
              <a:rPr lang="en-US" sz="3200" b="0" i="0" dirty="0">
                <a:solidFill>
                  <a:srgbClr val="002033"/>
                </a:solidFill>
                <a:effectLst/>
                <a:latin typeface="-apple-system"/>
              </a:rPr>
              <a:t>Что такое искусственный интеллект?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26E42D-DBA7-397D-7633-CBA1D7F8107A}"/>
              </a:ext>
            </a:extLst>
          </p:cNvPr>
          <p:cNvSpPr txBox="1"/>
          <p:nvPr/>
        </p:nvSpPr>
        <p:spPr>
          <a:xfrm>
            <a:off x="552964" y="987679"/>
            <a:ext cx="113589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По словам отца искусственного интеллекта Джона Маккарти, это «</a:t>
            </a:r>
            <a:r>
              <a:rPr lang="en-US" sz="2400" b="1" dirty="0">
                <a:solidFill>
                  <a:srgbClr val="FF0000"/>
                </a:solidFill>
              </a:rPr>
              <a:t>Наука и</a:t>
            </a:r>
          </a:p>
          <a:p>
            <a:pPr algn="l" rtl="0"/>
            <a:r>
              <a:rPr lang="en-US" sz="2400" b="1" dirty="0">
                <a:solidFill>
                  <a:srgbClr val="FF0000"/>
                </a:solidFill>
              </a:rPr>
              <a:t>инженерное дело, связанное с созданием интеллектуальных машин, особенно интеллектуальных компьютерных программ.</a:t>
            </a:r>
            <a:r>
              <a:rPr lang="en-US" sz="2400" dirty="0"/>
              <a:t>”.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45DE12-6B61-5E36-B116-B013921940AF}"/>
              </a:ext>
            </a:extLst>
          </p:cNvPr>
          <p:cNvSpPr txBox="1"/>
          <p:nvPr/>
        </p:nvSpPr>
        <p:spPr>
          <a:xfrm>
            <a:off x="552964" y="2191670"/>
            <a:ext cx="1127379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400" b="1">
                <a:solidFill>
                  <a:srgbClr val="FF0000"/>
                </a:solidFill>
              </a:rPr>
              <a:t>Искусственный интеллект</a:t>
            </a:r>
            <a:r>
              <a:rPr lang="ru-RU" sz="2400" b="1">
                <a:solidFill>
                  <a:srgbClr val="FF0000"/>
                </a:solidFill>
              </a:rPr>
              <a:t> </a:t>
            </a:r>
            <a:r>
              <a:rPr lang="en-US" sz="2400"/>
              <a:t>является</a:t>
            </a:r>
            <a:r>
              <a:rPr lang="en-US" sz="2400" b="1"/>
              <a:t> </a:t>
            </a:r>
            <a:r>
              <a:rPr lang="ru-RU" sz="2400" b="1"/>
              <a:t>с</a:t>
            </a:r>
            <a:r>
              <a:rPr lang="en-US" sz="2400"/>
              <a:t>пособ</a:t>
            </a:r>
            <a:r>
              <a:rPr lang="ru-RU" sz="2400"/>
              <a:t>ом</a:t>
            </a:r>
            <a:r>
              <a:rPr lang="en-US" sz="2400"/>
              <a:t> </a:t>
            </a:r>
            <a:r>
              <a:rPr lang="en-US" sz="2400" dirty="0"/>
              <a:t>заставить </a:t>
            </a:r>
            <a:r>
              <a:rPr lang="en-US" sz="2400"/>
              <a:t>компьютер,</a:t>
            </a:r>
            <a:r>
              <a:rPr lang="ru-RU" sz="2400"/>
              <a:t> </a:t>
            </a:r>
            <a:r>
              <a:rPr lang="en-US" sz="2400"/>
              <a:t>управляемого </a:t>
            </a:r>
            <a:r>
              <a:rPr lang="en-US" sz="2400" dirty="0"/>
              <a:t>компьютером робота или программное обеспечение мыслить разумно, подобно тому, как мыслят разумные люди.</a:t>
            </a:r>
          </a:p>
          <a:p>
            <a:pPr algn="l" rtl="0"/>
            <a:r>
              <a:rPr lang="en-US" sz="2400"/>
              <a:t>Это </a:t>
            </a:r>
            <a:r>
              <a:rPr lang="en-US" sz="2400" dirty="0"/>
              <a:t>достигается путем изучения того, как мыслит человеческий мозг, как люди учатся, принимают решения и работают, пытаясь решить проблему, а затем использования результатов этого исследования в качестве основы для разработки интеллектуального программного обеспечения и систем.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C63ECF-3401-9815-AB4C-66FC039D1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846" y="4706949"/>
            <a:ext cx="3070957" cy="14842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7478E-28BE-AB00-4183-E5782D0F1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3537B5-40E0-07D0-F171-A10D8970E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E7139E3-FFCD-2D51-6BE0-BA4F91A2BA3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F92B72D-574A-74D7-E737-05A18C51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4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04A202-94E8-C4CE-FE51-8BD02238A881}"/>
              </a:ext>
            </a:extLst>
          </p:cNvPr>
          <p:cNvSpPr txBox="1"/>
          <p:nvPr/>
        </p:nvSpPr>
        <p:spPr>
          <a:xfrm>
            <a:off x="567773" y="130675"/>
            <a:ext cx="6098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3200" dirty="0">
                <a:solidFill>
                  <a:srgbClr val="FF0000"/>
                </a:solidFill>
              </a:rPr>
              <a:t>Что такое интеллект?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5C2718-4859-5D91-1499-EEE958AA3846}"/>
              </a:ext>
            </a:extLst>
          </p:cNvPr>
          <p:cNvSpPr txBox="1"/>
          <p:nvPr/>
        </p:nvSpPr>
        <p:spPr>
          <a:xfrm>
            <a:off x="280986" y="646027"/>
            <a:ext cx="114587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2000" dirty="0">
                <a:solidFill>
                  <a:schemeClr val="accent1"/>
                </a:solidFill>
              </a:rPr>
              <a:t>Виды интеллекта</a:t>
            </a:r>
          </a:p>
          <a:p>
            <a:pPr algn="l" rtl="0"/>
            <a:r>
              <a:rPr lang="en-US" sz="2000" dirty="0"/>
              <a:t>Как описывает американский психолог-развития Говард Гарднер, интеллект проявляется в многогранной форме:</a:t>
            </a:r>
            <a:endParaRPr lang="ru-RU" sz="2000" dirty="0"/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8BCDDF5C-0EDF-6772-667B-2C93EB075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046772"/>
              </p:ext>
            </p:extLst>
          </p:nvPr>
        </p:nvGraphicFramePr>
        <p:xfrm>
          <a:off x="280986" y="1627599"/>
          <a:ext cx="11138592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4257">
                  <a:extLst>
                    <a:ext uri="{9D8B030D-6E8A-4147-A177-3AD203B41FA5}">
                      <a16:colId xmlns:a16="http://schemas.microsoft.com/office/drawing/2014/main" val="2769224123"/>
                    </a:ext>
                  </a:extLst>
                </a:gridCol>
                <a:gridCol w="5137266">
                  <a:extLst>
                    <a:ext uri="{9D8B030D-6E8A-4147-A177-3AD203B41FA5}">
                      <a16:colId xmlns:a16="http://schemas.microsoft.com/office/drawing/2014/main" val="3623559412"/>
                    </a:ext>
                  </a:extLst>
                </a:gridCol>
                <a:gridCol w="2527069">
                  <a:extLst>
                    <a:ext uri="{9D8B030D-6E8A-4147-A177-3AD203B41FA5}">
                      <a16:colId xmlns:a16="http://schemas.microsoft.com/office/drawing/2014/main" val="4102605951"/>
                    </a:ext>
                  </a:extLst>
                </a:gridCol>
              </a:tblGrid>
              <a:tr h="347793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Описание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Пример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570219"/>
                  </a:ext>
                </a:extLst>
              </a:tr>
              <a:tr h="1114843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Лингвистический 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говорить, распознавать и использовать механизмы фонологии (звуки речи), синтаксиса (грамматики).</a:t>
                      </a:r>
                    </a:p>
                    <a:p>
                      <a:pPr algn="l" rtl="0"/>
                      <a:r>
                        <a:rPr lang="en-US" dirty="0"/>
                        <a:t>и семантика (значение)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Рассказчики, ораторы</a:t>
                      </a:r>
                    </a:p>
                    <a:p>
                      <a:pPr algn="l" rtl="0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492904"/>
                  </a:ext>
                </a:extLst>
              </a:tr>
              <a:tr h="857571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Музыкальный 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создавать, передавать и понимать смыслы, содержащиеся в звуке, понимание высоты тона и ритма.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Музыканты, певцы,</a:t>
                      </a:r>
                    </a:p>
                    <a:p>
                      <a:pPr algn="l" rtl="0"/>
                      <a:r>
                        <a:rPr lang="en-US" dirty="0"/>
                        <a:t>Композиторы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255550"/>
                  </a:ext>
                </a:extLst>
              </a:tr>
              <a:tr h="1114843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Логико-математический 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использовать и понимать взаимосвязи в отсутствие действий или объектов. Это также способность к</a:t>
                      </a:r>
                    </a:p>
                    <a:p>
                      <a:pPr algn="l" rtl="0"/>
                      <a:r>
                        <a:rPr lang="en-US" dirty="0"/>
                        <a:t>Понимать сложные и абстрактные идеи.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Математики,</a:t>
                      </a:r>
                    </a:p>
                    <a:p>
                      <a:pPr algn="l" rtl="0"/>
                      <a:r>
                        <a:rPr lang="en-US" dirty="0"/>
                        <a:t>Ученые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20127"/>
                  </a:ext>
                </a:extLst>
              </a:tr>
              <a:tr h="1114843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Пространственный интеллект</a:t>
                      </a:r>
                    </a:p>
                    <a:p>
                      <a:pPr algn="l" rtl="0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воспринимать визуальную или пространственную информацию, изменять её и воссоздавать визуальные образы без</a:t>
                      </a:r>
                    </a:p>
                    <a:p>
                      <a:pPr algn="l" rtl="0"/>
                      <a:r>
                        <a:rPr lang="en-US" dirty="0"/>
                        <a:t>ориентируясь на объекты, создайте 3D-модель.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Читатели карт, астронавты,</a:t>
                      </a:r>
                    </a:p>
                    <a:p>
                      <a:pPr algn="l" rtl="0"/>
                      <a:r>
                        <a:rPr lang="en-US" dirty="0"/>
                        <a:t>Физики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9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04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5A36F-A3C0-491F-07B6-0F7E26302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DF612-4FB0-C6D3-C14A-AF29CEF4F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45" y="6317762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AB08DBD8-5B90-9613-97B9-86CF1B2253C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D52159E-C3CE-A90E-66E7-3FBD1FDA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5</a:t>
            </a:fld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128EEBB8-569C-030C-9971-FAE3797A2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028560"/>
              </p:ext>
            </p:extLst>
          </p:nvPr>
        </p:nvGraphicFramePr>
        <p:xfrm>
          <a:off x="513723" y="461536"/>
          <a:ext cx="11164553" cy="3590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218">
                  <a:extLst>
                    <a:ext uri="{9D8B030D-6E8A-4147-A177-3AD203B41FA5}">
                      <a16:colId xmlns:a16="http://schemas.microsoft.com/office/drawing/2014/main" val="2769224123"/>
                    </a:ext>
                  </a:extLst>
                </a:gridCol>
                <a:gridCol w="5137266">
                  <a:extLst>
                    <a:ext uri="{9D8B030D-6E8A-4147-A177-3AD203B41FA5}">
                      <a16:colId xmlns:a16="http://schemas.microsoft.com/office/drawing/2014/main" val="3623559412"/>
                    </a:ext>
                  </a:extLst>
                </a:gridCol>
                <a:gridCol w="2527069">
                  <a:extLst>
                    <a:ext uri="{9D8B030D-6E8A-4147-A177-3AD203B41FA5}">
                      <a16:colId xmlns:a16="http://schemas.microsoft.com/office/drawing/2014/main" val="4102605951"/>
                    </a:ext>
                  </a:extLst>
                </a:gridCol>
              </a:tblGrid>
              <a:tr h="572735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Описание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Пример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57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Телесно-кинестетический</a:t>
                      </a:r>
                    </a:p>
                    <a:p>
                      <a:pPr algn="l" rtl="0"/>
                      <a:r>
                        <a:rPr lang="en-US" dirty="0"/>
                        <a:t>интеллект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использовать всё тело или его часть для решения задач или создания изделий, контроль над мелкой и крупной моторикой, а также манипулирование предметами.</a:t>
                      </a:r>
                    </a:p>
                    <a:p>
                      <a:pPr algn="l" rtl="0"/>
                      <a:r>
                        <a:rPr lang="en-US" dirty="0"/>
                        <a:t>объекты.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Игроки, танцоры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492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Внутриличностный интеллект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Способность различать собственные чувства, намерения и мотивы.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25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/>
                        <a:t>Межличностный интеллект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/>
                        <a:t>Способность распознавать и различать чувства, убеждения и намерения других людей.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/>
                        <a:t>Масса</a:t>
                      </a:r>
                    </a:p>
                    <a:p>
                      <a:pPr algn="l" rtl="0"/>
                      <a:r>
                        <a:rPr lang="en-US" dirty="0"/>
                        <a:t>Коммуникаторы,</a:t>
                      </a:r>
                    </a:p>
                    <a:p>
                      <a:pPr algn="l" rtl="0"/>
                      <a:r>
                        <a:rPr lang="en-US" dirty="0"/>
                        <a:t>Интервьюеры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20127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179E03-CA54-624D-F1E2-F65D41B81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8779" y="4180041"/>
            <a:ext cx="3278277" cy="204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85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4FABE-469C-6DB6-A6FF-37438A389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86EE7E-161A-94D2-BFE0-541C735C5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B29740B7-4FB6-CCB8-166B-2A5C4595E791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191F435-8A3C-C3DC-0F7B-499AABF2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6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A4A95A-3A00-ADFB-589B-D453FEAEAA25}"/>
              </a:ext>
            </a:extLst>
          </p:cNvPr>
          <p:cNvSpPr txBox="1"/>
          <p:nvPr/>
        </p:nvSpPr>
        <p:spPr>
          <a:xfrm>
            <a:off x="2699657" y="23987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Из чего состоит интеллект?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5A815E-9AD3-CD7A-E025-4882C9EEC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912" y="940767"/>
            <a:ext cx="8967602" cy="482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73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BA832-B986-D492-530C-36BB617C5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75AC7A-C87F-E1D8-13BF-4BE8C915F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45" y="6356350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E0ED08C5-C45F-EDE5-B500-C0CC9B9D1A2A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4A3C6C2-0CE8-49CC-3C29-C69B58176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7</a:t>
            </a:fld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315BA3D-F0F1-DB59-A0B8-988C83D3E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742526"/>
              </p:ext>
            </p:extLst>
          </p:nvPr>
        </p:nvGraphicFramePr>
        <p:xfrm>
          <a:off x="595086" y="1469623"/>
          <a:ext cx="11197770" cy="4465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6184">
                  <a:extLst>
                    <a:ext uri="{9D8B030D-6E8A-4147-A177-3AD203B41FA5}">
                      <a16:colId xmlns:a16="http://schemas.microsoft.com/office/drawing/2014/main" val="2521577982"/>
                    </a:ext>
                  </a:extLst>
                </a:gridCol>
                <a:gridCol w="5611586">
                  <a:extLst>
                    <a:ext uri="{9D8B030D-6E8A-4147-A177-3AD203B41FA5}">
                      <a16:colId xmlns:a16="http://schemas.microsoft.com/office/drawing/2014/main" val="870220679"/>
                    </a:ext>
                  </a:extLst>
                </a:gridCol>
              </a:tblGrid>
              <a:tr h="931635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Индуктивное рассуждение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Дедуктивное рассуждение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82301"/>
                  </a:ext>
                </a:extLst>
              </a:tr>
              <a:tr h="1111855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Оно проводит конкретные наблюдения, чтобы затем делать общие выводы.</a:t>
                      </a:r>
                    </a:p>
                    <a:p>
                      <a:pPr algn="l" rtl="0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Начинается все с общего утверждения и рассматривает возможности для достижения конкретного, логического вывода.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430347"/>
                  </a:ext>
                </a:extLst>
              </a:tr>
              <a:tr h="1111855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Даже если все предпосылки утверждения истинны, индуктивное рассуждение допускает, что заключение может быть ложным.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 Если что-либо верно для класса вещей в целом, то это также верно для всех членов этого класса.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912224"/>
                  </a:ext>
                </a:extLst>
              </a:tr>
              <a:tr h="863843">
                <a:tc>
                  <a:txBody>
                    <a:bodyPr/>
                    <a:lstStyle/>
                    <a:p>
                      <a:pPr algn="l" rtl="0"/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Пример: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«Ни</a:t>
                      </a: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 учительница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Ни</a:t>
                      </a: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 прилежная ученица. Следовательно, все учителя — прилежные ученицы».</a:t>
                      </a:r>
                    </a:p>
                    <a:p>
                      <a:pPr algn="l" rtl="0"/>
                      <a:endParaRPr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Пример: «Все женщины старше 60 лет — бабушки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Валентине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 лет».</a:t>
                      </a:r>
                    </a:p>
                    <a:p>
                      <a:pPr algn="l" rtl="0"/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Таким образом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Валентина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— бабушка.</a:t>
                      </a:r>
                      <a:endParaRPr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1915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16399EE-8B4E-F93D-8E2C-4351E9DA5BF6}"/>
              </a:ext>
            </a:extLst>
          </p:cNvPr>
          <p:cNvSpPr txBox="1"/>
          <p:nvPr/>
        </p:nvSpPr>
        <p:spPr>
          <a:xfrm>
            <a:off x="682170" y="136525"/>
            <a:ext cx="1119776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Рассуждения</a:t>
            </a:r>
          </a:p>
          <a:p>
            <a:pPr algn="l" rtl="0"/>
            <a:r>
              <a:rPr lang="en-US" sz="2400" dirty="0"/>
              <a:t>Это совокупность процессов, позволяющих нам формировать суждения, принимать решения и делать прогнозы. В целом, можно выделить два типа таких процессов.</a:t>
            </a:r>
          </a:p>
        </p:txBody>
      </p:sp>
    </p:spTree>
    <p:extLst>
      <p:ext uri="{BB962C8B-B14F-4D97-AF65-F5344CB8AC3E}">
        <p14:creationId xmlns:p14="http://schemas.microsoft.com/office/powerpoint/2010/main" val="1373217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72FFD-315F-E9E5-4A87-428C769B9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E608881-48D7-91A8-A148-3072A70D8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9336AD2-CFA9-1D91-E4F5-FA5C4CF7D60F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F1BBB01-4FC6-4743-3B8E-58789EFCE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8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483BBF-843A-D0FD-44B3-BE2348729249}"/>
              </a:ext>
            </a:extLst>
          </p:cNvPr>
          <p:cNvSpPr txBox="1"/>
          <p:nvPr/>
        </p:nvSpPr>
        <p:spPr>
          <a:xfrm>
            <a:off x="283221" y="0"/>
            <a:ext cx="11692991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Обучение</a:t>
            </a:r>
          </a:p>
          <a:p>
            <a:pPr algn="l" rtl="0"/>
            <a:r>
              <a:rPr lang="en-US" sz="2000" dirty="0"/>
              <a:t>Способность к обучению присуща людям, некоторым видам животных и</a:t>
            </a:r>
            <a:r>
              <a:rPr lang="en-US" sz="2000" dirty="0" err="1"/>
              <a:t>AIenabled</a:t>
            </a:r>
            <a:r>
              <a:rPr lang="en-US" sz="2000" dirty="0"/>
              <a:t>системы. Обучение подразделяется на следующие категории:</a:t>
            </a:r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Слуховое обучение</a:t>
            </a:r>
          </a:p>
          <a:p>
            <a:pPr algn="l" rtl="0"/>
            <a:r>
              <a:rPr lang="en-US" sz="2000" dirty="0"/>
              <a:t>Это обучение посредством слушания и восприятия информации на слух. Например, студенты слушают записанные аудиолекции.</a:t>
            </a:r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Эпизодическое обучение</a:t>
            </a:r>
          </a:p>
          <a:p>
            <a:pPr algn="l" rtl="0"/>
            <a:r>
              <a:rPr lang="en-US" sz="2000" dirty="0"/>
              <a:t>Обучение происходит путем запоминания последовательности событий, свидетелем или участником которых человек был. Этот процесс линейный и упорядоченный.</a:t>
            </a:r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Моторное обучение</a:t>
            </a:r>
          </a:p>
          <a:p>
            <a:pPr algn="l" rtl="0"/>
            <a:r>
              <a:rPr lang="en-US" sz="2000" dirty="0"/>
              <a:t>Это обучение посредством точных движений мышц. Например, поднятие предметов, письмо и т. д.</a:t>
            </a:r>
            <a:endParaRPr lang="ru-RU" sz="2000" dirty="0"/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Обучение через наблюдение</a:t>
            </a:r>
          </a:p>
          <a:p>
            <a:pPr algn="l" rtl="0"/>
            <a:r>
              <a:rPr lang="en-US" sz="2000" dirty="0"/>
              <a:t>Учиться, наблюдая за другими и подражая им. Например, ребенок пытается учиться, подражая своим родителям.</a:t>
            </a:r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Перцептивное обучение</a:t>
            </a:r>
          </a:p>
          <a:p>
            <a:pPr algn="l" rtl="0"/>
            <a:r>
              <a:rPr lang="en-US" sz="2000" dirty="0"/>
              <a:t>Это обучение распознаванию стимулов, которые человек уже видел раньше. Например, идентификация и классификация объектов и ситуаций.</a:t>
            </a:r>
            <a:endParaRPr lang="ru-RU" sz="2000" dirty="0"/>
          </a:p>
          <a:p>
            <a:pPr algn="l" rtl="0"/>
            <a:r>
              <a:rPr lang="ru-RU" sz="2000" b="1" dirty="0"/>
              <a:t>	</a:t>
            </a:r>
            <a:r>
              <a:rPr lang="en-US" sz="2000" b="1" dirty="0"/>
              <a:t>Реляционное обучение</a:t>
            </a:r>
          </a:p>
          <a:p>
            <a:pPr algn="l" rtl="0"/>
            <a:r>
              <a:rPr lang="en-US" sz="2000" dirty="0"/>
              <a:t>Это включает в себя обучение различению различных стимулов на основе их взаимосвязи.</a:t>
            </a:r>
            <a:r>
              <a:rPr lang="ru-RU" sz="2000" dirty="0"/>
              <a:t> </a:t>
            </a:r>
            <a:r>
              <a:rPr lang="en-US" sz="2000" dirty="0"/>
              <a:t>Свойства, а не абсолютные свойства. Например, добавить «немного меньше» соли при приготовлении картофеля, который в прошлый раз получился слишком соленым, если добавить, скажем, столовую ложку соли.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03429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1075A-5591-DA52-23FE-39D2A6804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F534B42-CB2F-4023-B07F-2ED3B5088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05AC600D-45D8-AB17-5848-374950733DA0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38E2A3C-C202-5A08-01D7-7238737D8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9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6675CA-6536-2A5C-B611-7D5FD4D3FA86}"/>
              </a:ext>
            </a:extLst>
          </p:cNvPr>
          <p:cNvSpPr txBox="1"/>
          <p:nvPr/>
        </p:nvSpPr>
        <p:spPr>
          <a:xfrm>
            <a:off x="283221" y="568796"/>
            <a:ext cx="11633007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Решение проблем</a:t>
            </a:r>
            <a:endParaRPr lang="ru-RU" sz="24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000"/>
              <a:t>Это процесс, в котором человек воспринимает и пытается прийти к желаемому решению.</a:t>
            </a:r>
          </a:p>
          <a:p>
            <a:r>
              <a:rPr lang="en-US" sz="2000"/>
              <a:t>Текущая ситуация складывается из выбора пути, который, однако, блокируется известными или неизвестными препятствиями.</a:t>
            </a:r>
          </a:p>
          <a:p>
            <a:r>
              <a:rPr lang="en-US" sz="2000"/>
              <a:t>Решение проблем также включает в себя принятие решений, то есть процесс выбора наиболее подходящей альтернативы из множества вариантов для достижения желаемой цели.</a:t>
            </a:r>
            <a:endParaRPr lang="ru-RU" sz="2000"/>
          </a:p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Восприятие</a:t>
            </a:r>
          </a:p>
          <a:p>
            <a:r>
              <a:rPr lang="en-US" sz="2000"/>
              <a:t>Это процесс приобретения, интерпретации, отбора и организации сенсорной информации.</a:t>
            </a:r>
            <a:r>
              <a:rPr lang="ru-RU" sz="2000"/>
              <a:t> </a:t>
            </a:r>
            <a:r>
              <a:rPr lang="en-US" sz="2000"/>
              <a:t>информация.</a:t>
            </a:r>
            <a:r>
              <a:rPr lang="ru-RU" sz="2000"/>
              <a:t> </a:t>
            </a:r>
            <a:r>
              <a:rPr lang="en-US" sz="2000"/>
              <a:t>Восприятие предполагает наличие сенсорного восприятия. У человека восприятие осуществляется с помощью органов чувств. В области искусственного интеллекта механизм восприятия объединяет данные, полученные от датчиков, в осмысленное представление.</a:t>
            </a:r>
          </a:p>
          <a:p>
            <a:pPr algn="ctr"/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Лингвистический интеллект</a:t>
            </a:r>
          </a:p>
          <a:p>
            <a:r>
              <a:rPr lang="en-US" sz="2000"/>
              <a:t>Это способность человека использовать, понимать, говорить и писать на устном и письменном языке.</a:t>
            </a:r>
          </a:p>
          <a:p>
            <a:r>
              <a:rPr lang="en-US" sz="2000"/>
              <a:t>Это важно в межличностном общении.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pPr algn="l" rt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29311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</TotalTime>
  <Words>2651</Words>
  <Application>Microsoft Office PowerPoint</Application>
  <PresentationFormat>Widescreen</PresentationFormat>
  <Paragraphs>289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-apple-system</vt:lpstr>
      <vt:lpstr>YS Text</vt:lpstr>
      <vt:lpstr>Arial</vt:lpstr>
      <vt:lpstr>Calibri</vt:lpstr>
      <vt:lpstr>Calibri Light</vt:lpstr>
      <vt:lpstr>Open Sans</vt:lpstr>
      <vt:lpstr>Open Sans ExtraBold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Александр Ляпин</dc:creator>
  <cp:lastModifiedBy>Александр Ляпин</cp:lastModifiedBy>
  <cp:revision>25</cp:revision>
  <dcterms:created xsi:type="dcterms:W3CDTF">2024-02-08T12:18:00Z</dcterms:created>
  <dcterms:modified xsi:type="dcterms:W3CDTF">2026-01-26T13:46:51Z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C01F5EF66D3E4FE78945ED15D365EDD0_12</vt:lpwstr>
  </property>
  <property fmtid="{D5CDD505-2E9C-101B-9397-08002B2CF9AE}" pid="3" name="KSOProductBuildVer">
    <vt:lpwstr>1033-12.2.0.13431</vt:lpwstr>
  </property>
</Properties>
</file>